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4"/>
  </p:notesMasterIdLst>
  <p:sldIdLst>
    <p:sldId id="648" r:id="rId2"/>
    <p:sldId id="257" r:id="rId3"/>
    <p:sldId id="641" r:id="rId4"/>
    <p:sldId id="265" r:id="rId5"/>
    <p:sldId id="650" r:id="rId6"/>
    <p:sldId id="652" r:id="rId7"/>
    <p:sldId id="658" r:id="rId8"/>
    <p:sldId id="657" r:id="rId9"/>
    <p:sldId id="656" r:id="rId10"/>
    <p:sldId id="654" r:id="rId11"/>
    <p:sldId id="655" r:id="rId12"/>
    <p:sldId id="64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86FB8D-33F1-40E2-9348-A9D1E9F019DC}">
  <a:tblStyle styleId="{1386FB8D-33F1-40E2-9348-A9D1E9F019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528948c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528948c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ae842e7cc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4ae842e7cc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901cb0da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901cb0da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ernate">
  <p:cSld name="TITLE_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525" y="0"/>
            <a:ext cx="4488475" cy="43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8"/>
          <p:cNvSpPr txBox="1">
            <a:spLocks noGrp="1"/>
          </p:cNvSpPr>
          <p:nvPr>
            <p:ph type="ctrTitle"/>
          </p:nvPr>
        </p:nvSpPr>
        <p:spPr>
          <a:xfrm>
            <a:off x="358325" y="340600"/>
            <a:ext cx="4908900" cy="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subTitle" idx="1"/>
          </p:nvPr>
        </p:nvSpPr>
        <p:spPr>
          <a:xfrm>
            <a:off x="358325" y="1560000"/>
            <a:ext cx="4908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 b="1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5" name="Google Shape;195;p38"/>
          <p:cNvSpPr txBox="1">
            <a:spLocks noGrp="1"/>
          </p:cNvSpPr>
          <p:nvPr>
            <p:ph type="body" idx="2"/>
          </p:nvPr>
        </p:nvSpPr>
        <p:spPr>
          <a:xfrm>
            <a:off x="358325" y="2575350"/>
            <a:ext cx="4272000" cy="178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E1005F"/>
              </a:buClr>
              <a:buSzPts val="1800"/>
              <a:buChar char="●"/>
              <a:defRPr>
                <a:solidFill>
                  <a:srgbClr val="E1005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E1005F"/>
              </a:buClr>
              <a:buSzPts val="1400"/>
              <a:buChar char="○"/>
              <a:defRPr>
                <a:solidFill>
                  <a:srgbClr val="E1005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E1005F"/>
              </a:buClr>
              <a:buSzPts val="1400"/>
              <a:buChar char="■"/>
              <a:defRPr>
                <a:solidFill>
                  <a:srgbClr val="E1005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E1005F"/>
              </a:buClr>
              <a:buSzPts val="1400"/>
              <a:buChar char="●"/>
              <a:defRPr>
                <a:solidFill>
                  <a:srgbClr val="E1005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E1005F"/>
              </a:buClr>
              <a:buSzPts val="1400"/>
              <a:buChar char="○"/>
              <a:defRPr>
                <a:solidFill>
                  <a:srgbClr val="E1005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E1005F"/>
              </a:buClr>
              <a:buSzPts val="1400"/>
              <a:buChar char="■"/>
              <a:defRPr>
                <a:solidFill>
                  <a:srgbClr val="E1005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E1005F"/>
              </a:buClr>
              <a:buSzPts val="1400"/>
              <a:buChar char="●"/>
              <a:defRPr>
                <a:solidFill>
                  <a:srgbClr val="E1005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E1005F"/>
              </a:buClr>
              <a:buSzPts val="1400"/>
              <a:buChar char="○"/>
              <a:defRPr>
                <a:solidFill>
                  <a:srgbClr val="E1005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E1005F"/>
              </a:buClr>
              <a:buSzPts val="1400"/>
              <a:buChar char="■"/>
              <a:defRPr>
                <a:solidFill>
                  <a:srgbClr val="E1005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4"/>
          <p:cNvSpPr/>
          <p:nvPr/>
        </p:nvSpPr>
        <p:spPr>
          <a:xfrm>
            <a:off x="2667000" y="4129125"/>
            <a:ext cx="6477000" cy="10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"/>
          <p:cNvSpPr txBox="1">
            <a:spLocks noGrp="1"/>
          </p:cNvSpPr>
          <p:nvPr>
            <p:ph type="body" idx="1"/>
          </p:nvPr>
        </p:nvSpPr>
        <p:spPr>
          <a:xfrm>
            <a:off x="311700" y="39257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3" name="Google Shape;273;p5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1D39"/>
              </a:buClr>
              <a:buSzPts val="3600"/>
              <a:buNone/>
              <a:defRPr sz="3600">
                <a:solidFill>
                  <a:srgbClr val="4D1D3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alternate">
  <p:cSld name="SECTION_HEADER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title"/>
          </p:nvPr>
        </p:nvSpPr>
        <p:spPr>
          <a:xfrm>
            <a:off x="235500" y="2150850"/>
            <a:ext cx="748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1D39"/>
              </a:buClr>
              <a:buSzPts val="3600"/>
              <a:buNone/>
              <a:defRPr sz="3600">
                <a:solidFill>
                  <a:srgbClr val="4D1D3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" name="Google Shape;205;p41"/>
          <p:cNvSpPr/>
          <p:nvPr/>
        </p:nvSpPr>
        <p:spPr>
          <a:xfrm>
            <a:off x="0" y="3655225"/>
            <a:ext cx="3239700" cy="1488300"/>
          </a:xfrm>
          <a:prstGeom prst="rtTriangle">
            <a:avLst/>
          </a:prstGeom>
          <a:solidFill>
            <a:srgbClr val="4D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1"/>
          <p:cNvSpPr/>
          <p:nvPr/>
        </p:nvSpPr>
        <p:spPr>
          <a:xfrm rot="-5400000" flipH="1">
            <a:off x="5679300" y="807750"/>
            <a:ext cx="4272300" cy="2656800"/>
          </a:xfrm>
          <a:prstGeom prst="rtTriangle">
            <a:avLst/>
          </a:prstGeom>
          <a:solidFill>
            <a:srgbClr val="4D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 1">
  <p:cSld name="SECTION_HEADER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/>
          <p:nvPr/>
        </p:nvSpPr>
        <p:spPr>
          <a:xfrm>
            <a:off x="0" y="3655225"/>
            <a:ext cx="3239700" cy="1488300"/>
          </a:xfrm>
          <a:prstGeom prst="rtTriangle">
            <a:avLst/>
          </a:prstGeom>
          <a:solidFill>
            <a:srgbClr val="4D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2"/>
          <p:cNvSpPr/>
          <p:nvPr/>
        </p:nvSpPr>
        <p:spPr>
          <a:xfrm rot="-5400000" flipH="1">
            <a:off x="5679300" y="807750"/>
            <a:ext cx="4272300" cy="2656800"/>
          </a:xfrm>
          <a:prstGeom prst="rtTriangle">
            <a:avLst/>
          </a:prstGeom>
          <a:solidFill>
            <a:srgbClr val="4D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2"/>
          <p:cNvSpPr txBox="1">
            <a:spLocks noGrp="1"/>
          </p:cNvSpPr>
          <p:nvPr>
            <p:ph type="body" idx="1"/>
          </p:nvPr>
        </p:nvSpPr>
        <p:spPr>
          <a:xfrm>
            <a:off x="380700" y="400050"/>
            <a:ext cx="61062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 3">
  <p:cSld name="SECTION_HEADER_1_1_1_1">
    <p:bg>
      <p:bgPr>
        <a:solidFill>
          <a:srgbClr val="4D1D39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4"/>
          <p:cNvSpPr/>
          <p:nvPr/>
        </p:nvSpPr>
        <p:spPr>
          <a:xfrm>
            <a:off x="0" y="4129125"/>
            <a:ext cx="9144000" cy="1014300"/>
          </a:xfrm>
          <a:prstGeom prst="rect">
            <a:avLst/>
          </a:prstGeom>
          <a:solidFill>
            <a:srgbClr val="4D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4"/>
          <p:cNvSpPr/>
          <p:nvPr/>
        </p:nvSpPr>
        <p:spPr>
          <a:xfrm flipH="1">
            <a:off x="971250" y="3530925"/>
            <a:ext cx="8172600" cy="1612800"/>
          </a:xfrm>
          <a:prstGeom prst="rtTriangle">
            <a:avLst/>
          </a:prstGeom>
          <a:solidFill>
            <a:srgbClr val="E10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4"/>
          <p:cNvSpPr/>
          <p:nvPr/>
        </p:nvSpPr>
        <p:spPr>
          <a:xfrm rot="-5400000" flipH="1">
            <a:off x="5679300" y="807750"/>
            <a:ext cx="4272300" cy="2656800"/>
          </a:xfrm>
          <a:prstGeom prst="rtTriangle">
            <a:avLst/>
          </a:prstGeom>
          <a:solidFill>
            <a:srgbClr val="E10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4"/>
          <p:cNvSpPr txBox="1"/>
          <p:nvPr/>
        </p:nvSpPr>
        <p:spPr>
          <a:xfrm>
            <a:off x="2960099" y="4671000"/>
            <a:ext cx="4659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global social enterprise improving lives via mobile  |  Viamo.io</a:t>
            </a:r>
            <a:endParaRPr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3" name="Google Shape;223;p4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100" y="4380519"/>
            <a:ext cx="1527699" cy="72413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4"/>
          <p:cNvSpPr txBox="1">
            <a:spLocks noGrp="1"/>
          </p:cNvSpPr>
          <p:nvPr>
            <p:ph type="body" idx="1"/>
          </p:nvPr>
        </p:nvSpPr>
        <p:spPr>
          <a:xfrm>
            <a:off x="380700" y="400050"/>
            <a:ext cx="61062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11700" y="65975"/>
            <a:ext cx="8520600" cy="951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triangles">
  <p:cSld name="TITLE_AND_BODY_1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/>
          <p:nvPr/>
        </p:nvSpPr>
        <p:spPr>
          <a:xfrm>
            <a:off x="7636800" y="0"/>
            <a:ext cx="1507200" cy="10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8"/>
          <p:cNvSpPr/>
          <p:nvPr/>
        </p:nvSpPr>
        <p:spPr>
          <a:xfrm>
            <a:off x="0" y="4129125"/>
            <a:ext cx="1507200" cy="10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title"/>
          </p:nvPr>
        </p:nvSpPr>
        <p:spPr>
          <a:xfrm>
            <a:off x="311700" y="50450"/>
            <a:ext cx="8520600" cy="96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triangles and footer">
  <p:cSld name="TITLE_AND_BODY_1_1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9"/>
          <p:cNvSpPr/>
          <p:nvPr/>
        </p:nvSpPr>
        <p:spPr>
          <a:xfrm>
            <a:off x="7636800" y="0"/>
            <a:ext cx="1507200" cy="10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9"/>
          <p:cNvSpPr/>
          <p:nvPr/>
        </p:nvSpPr>
        <p:spPr>
          <a:xfrm>
            <a:off x="0" y="4129125"/>
            <a:ext cx="9144000" cy="10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9"/>
          <p:cNvSpPr txBox="1">
            <a:spLocks noGrp="1"/>
          </p:cNvSpPr>
          <p:nvPr>
            <p:ph type="title"/>
          </p:nvPr>
        </p:nvSpPr>
        <p:spPr>
          <a:xfrm>
            <a:off x="311700" y="50450"/>
            <a:ext cx="8520600" cy="96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>
            <a:spLocks noGrp="1"/>
          </p:cNvSpPr>
          <p:nvPr>
            <p:ph type="title"/>
          </p:nvPr>
        </p:nvSpPr>
        <p:spPr>
          <a:xfrm>
            <a:off x="311700" y="50450"/>
            <a:ext cx="8520600" cy="96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5" name="Google Shape;255;p5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4" name="Google Shape;184;p36"/>
          <p:cNvSpPr/>
          <p:nvPr/>
        </p:nvSpPr>
        <p:spPr>
          <a:xfrm>
            <a:off x="0" y="4591800"/>
            <a:ext cx="1333200" cy="551700"/>
          </a:xfrm>
          <a:prstGeom prst="rtTriangle">
            <a:avLst/>
          </a:prstGeom>
          <a:solidFill>
            <a:srgbClr val="4D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6"/>
          <p:cNvSpPr/>
          <p:nvPr/>
        </p:nvSpPr>
        <p:spPr>
          <a:xfrm rot="10800000">
            <a:off x="7810800" y="0"/>
            <a:ext cx="1333200" cy="551700"/>
          </a:xfrm>
          <a:prstGeom prst="rtTriangle">
            <a:avLst/>
          </a:prstGeom>
          <a:solidFill>
            <a:srgbClr val="E100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6"/>
          <p:cNvSpPr txBox="1"/>
          <p:nvPr/>
        </p:nvSpPr>
        <p:spPr>
          <a:xfrm>
            <a:off x="2960099" y="4671000"/>
            <a:ext cx="4659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 global social enterprise improving lives via mobile  |  Viamo.io</a:t>
            </a: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36"/>
          <p:cNvPicPr preferRelativeResize="0"/>
          <p:nvPr/>
        </p:nvPicPr>
        <p:blipFill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112" y="4379763"/>
            <a:ext cx="1527676" cy="725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8" r:id="rId5"/>
    <p:sldLayoutId id="2147483690" r:id="rId6"/>
    <p:sldLayoutId id="2147483692" r:id="rId7"/>
    <p:sldLayoutId id="2147483693" r:id="rId8"/>
    <p:sldLayoutId id="2147483694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27CBD-E5B3-4685-BEBE-6D7FC821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506865"/>
            <a:ext cx="2808000" cy="1997250"/>
          </a:xfrm>
        </p:spPr>
        <p:txBody>
          <a:bodyPr/>
          <a:lstStyle/>
          <a:p>
            <a:pPr marL="152400" indent="0">
              <a:buNone/>
            </a:pPr>
            <a:r>
              <a:rPr lang="en-GB" sz="3200" b="1" dirty="0" err="1">
                <a:solidFill>
                  <a:srgbClr val="662955"/>
                </a:solidFill>
              </a:rPr>
              <a:t>Viamo</a:t>
            </a:r>
            <a:r>
              <a:rPr lang="en-GB" sz="3200" b="1" dirty="0">
                <a:solidFill>
                  <a:srgbClr val="662955"/>
                </a:solidFill>
              </a:rPr>
              <a:t> </a:t>
            </a:r>
            <a:br>
              <a:rPr lang="en-GB" sz="3200" b="1" dirty="0">
                <a:solidFill>
                  <a:srgbClr val="662955"/>
                </a:solidFill>
              </a:rPr>
            </a:b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Improving lives via mobile</a:t>
            </a:r>
          </a:p>
        </p:txBody>
      </p:sp>
      <p:pic>
        <p:nvPicPr>
          <p:cNvPr id="4" name="Google Shape;280;p58" descr="Screen Shot 2017-08-18 at 8.52.49 PM.png">
            <a:extLst>
              <a:ext uri="{FF2B5EF4-FFF2-40B4-BE49-F238E27FC236}">
                <a16:creationId xmlns:a16="http://schemas.microsoft.com/office/drawing/2014/main" id="{1527DCC4-E37A-481E-8911-223D015F5AC3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79" b="10976"/>
          <a:stretch/>
        </p:blipFill>
        <p:spPr>
          <a:xfrm>
            <a:off x="3776554" y="-40450"/>
            <a:ext cx="5367446" cy="44857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3BD8895-2DFA-45DE-922F-72936A51D09C}"/>
              </a:ext>
            </a:extLst>
          </p:cNvPr>
          <p:cNvSpPr/>
          <p:nvPr/>
        </p:nvSpPr>
        <p:spPr>
          <a:xfrm rot="18947218">
            <a:off x="2873102" y="-141621"/>
            <a:ext cx="2428467" cy="1086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Google Shape;295;p59">
            <a:extLst>
              <a:ext uri="{FF2B5EF4-FFF2-40B4-BE49-F238E27FC236}">
                <a16:creationId xmlns:a16="http://schemas.microsoft.com/office/drawing/2014/main" id="{A7B6986A-225B-494F-995A-DA5EE1EBBCAB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34" t="17960" r="61217" b="17502"/>
          <a:stretch/>
        </p:blipFill>
        <p:spPr>
          <a:xfrm>
            <a:off x="507412" y="300849"/>
            <a:ext cx="2416576" cy="2177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50D931-2149-4D06-AF6A-61667AEF4A5E}"/>
              </a:ext>
            </a:extLst>
          </p:cNvPr>
          <p:cNvSpPr/>
          <p:nvPr/>
        </p:nvSpPr>
        <p:spPr>
          <a:xfrm>
            <a:off x="507412" y="379396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4D4E55"/>
              </a:buClr>
              <a:buSzPts val="400"/>
            </a:pPr>
            <a:r>
              <a:rPr lang="en-GB" sz="1100" b="1" dirty="0">
                <a:solidFill>
                  <a:srgbClr val="4D4E55"/>
                </a:solidFill>
                <a:latin typeface="Montserrat" panose="020B0604020202020204" charset="0"/>
              </a:rPr>
              <a:t>Le 5 </a:t>
            </a:r>
            <a:r>
              <a:rPr lang="en-GB" sz="1100" b="1" dirty="0" err="1">
                <a:solidFill>
                  <a:srgbClr val="4D4E55"/>
                </a:solidFill>
                <a:latin typeface="Montserrat" panose="020B0604020202020204" charset="0"/>
              </a:rPr>
              <a:t>juillet</a:t>
            </a:r>
            <a:r>
              <a:rPr lang="en-GB" sz="1100" b="1" dirty="0">
                <a:solidFill>
                  <a:srgbClr val="4D4E55"/>
                </a:solidFill>
                <a:latin typeface="Montserrat" panose="020B0604020202020204" charset="0"/>
              </a:rPr>
              <a:t> 2019</a:t>
            </a:r>
          </a:p>
          <a:p>
            <a:pPr lvl="0">
              <a:buClr>
                <a:srgbClr val="4D4E55"/>
              </a:buClr>
              <a:buSzPts val="400"/>
            </a:pPr>
            <a:r>
              <a:rPr lang="en-GB" sz="1100" b="1" dirty="0">
                <a:solidFill>
                  <a:srgbClr val="4D4E55"/>
                </a:solidFill>
                <a:latin typeface="Montserrat" panose="020B0604020202020204" charset="0"/>
              </a:rPr>
              <a:t>Francois Laureys</a:t>
            </a:r>
            <a:br>
              <a:rPr lang="en-GB" sz="1100" b="1" dirty="0">
                <a:solidFill>
                  <a:srgbClr val="4D4E55"/>
                </a:solidFill>
                <a:latin typeface="Montserrat" panose="020B0604020202020204" charset="0"/>
              </a:rPr>
            </a:br>
            <a:r>
              <a:rPr lang="en-GB" sz="1100" b="1" dirty="0">
                <a:solidFill>
                  <a:srgbClr val="4D4E55"/>
                </a:solidFill>
                <a:latin typeface="Montserrat" panose="020B0604020202020204" charset="0"/>
              </a:rPr>
              <a:t>francois.laureys@viamo.io</a:t>
            </a:r>
          </a:p>
        </p:txBody>
      </p:sp>
    </p:spTree>
    <p:extLst>
      <p:ext uri="{BB962C8B-B14F-4D97-AF65-F5344CB8AC3E}">
        <p14:creationId xmlns:p14="http://schemas.microsoft.com/office/powerpoint/2010/main" val="361368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493B-FAA9-44A0-9058-5B467782BE3D}"/>
              </a:ext>
            </a:extLst>
          </p:cNvPr>
          <p:cNvSpPr txBox="1"/>
          <p:nvPr/>
        </p:nvSpPr>
        <p:spPr>
          <a:xfrm>
            <a:off x="330413" y="181155"/>
            <a:ext cx="895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62955"/>
                </a:solidFill>
                <a:latin typeface="Montserrat" panose="020B0604020202020204" charset="0"/>
              </a:rPr>
              <a:t>Mali 3-2-1 </a:t>
            </a:r>
            <a:r>
              <a:rPr lang="en-GB" sz="3200" b="1" dirty="0" err="1">
                <a:solidFill>
                  <a:srgbClr val="662955"/>
                </a:solidFill>
                <a:latin typeface="Montserrat" panose="020B0604020202020204" charset="0"/>
              </a:rPr>
              <a:t>nombre</a:t>
            </a:r>
            <a:r>
              <a:rPr lang="en-GB" sz="3200" b="1" dirty="0">
                <a:solidFill>
                  <a:srgbClr val="662955"/>
                </a:solidFill>
                <a:latin typeface="Montserrat" panose="020B0604020202020204" charset="0"/>
              </a:rPr>
              <a:t> </a:t>
            </a:r>
            <a:r>
              <a:rPr lang="en-GB" sz="3200" b="1" dirty="0" err="1">
                <a:solidFill>
                  <a:srgbClr val="662955"/>
                </a:solidFill>
                <a:latin typeface="Montserrat" panose="020B0604020202020204" charset="0"/>
              </a:rPr>
              <a:t>d’appels</a:t>
            </a:r>
            <a:r>
              <a:rPr lang="en-GB" sz="3200" b="1" dirty="0">
                <a:solidFill>
                  <a:srgbClr val="662955"/>
                </a:solidFill>
                <a:latin typeface="Montserrat" panose="020B0604020202020204" charset="0"/>
              </a:rPr>
              <a:t> </a:t>
            </a:r>
            <a:r>
              <a:rPr lang="en-GB" sz="3200" b="1" dirty="0" err="1">
                <a:solidFill>
                  <a:srgbClr val="662955"/>
                </a:solidFill>
                <a:latin typeface="Montserrat" panose="020B0604020202020204" charset="0"/>
              </a:rPr>
              <a:t>avril-mai</a:t>
            </a:r>
            <a:endParaRPr lang="en-GB" sz="3200" dirty="0"/>
          </a:p>
        </p:txBody>
      </p:sp>
      <p:pic>
        <p:nvPicPr>
          <p:cNvPr id="1026" name="Picture 2" descr="https://lh6.googleusercontent.com/FLrpyFuGyaCAy6QoRXXrdZXPwzXxv8c_Hef7SgNnbhZyE7MJGxVpP35xW7rtK2eLzAeumySjC7vR4pNDmNrv3bEm6pCRQomFw3fZGWAhlP_jSTe-78s6XBgpM-G_OMQDhvnnJyQ8KrU">
            <a:extLst>
              <a:ext uri="{FF2B5EF4-FFF2-40B4-BE49-F238E27FC236}">
                <a16:creationId xmlns:a16="http://schemas.microsoft.com/office/drawing/2014/main" id="{7D7C7C7B-12C3-4015-9ADA-B756E2B1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766" y="1083449"/>
            <a:ext cx="6078071" cy="33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8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7AB5-3BA1-49AB-A773-4673F4AF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5975"/>
            <a:ext cx="8520600" cy="702428"/>
          </a:xfrm>
        </p:spPr>
        <p:txBody>
          <a:bodyPr/>
          <a:lstStyle/>
          <a:p>
            <a:r>
              <a:rPr lang="en-GB" dirty="0">
                <a:solidFill>
                  <a:srgbClr val="662955"/>
                </a:solidFill>
                <a:latin typeface="Montserrat" panose="020B0604020202020204" charset="0"/>
              </a:rPr>
              <a:t>Mali </a:t>
            </a:r>
            <a:r>
              <a:rPr lang="en-GB" sz="3200" dirty="0" err="1">
                <a:solidFill>
                  <a:srgbClr val="662955"/>
                </a:solidFill>
                <a:latin typeface="Montserrat" panose="020B0604020202020204" charset="0"/>
              </a:rPr>
              <a:t>nombre</a:t>
            </a:r>
            <a:r>
              <a:rPr lang="en-GB" dirty="0">
                <a:solidFill>
                  <a:srgbClr val="662955"/>
                </a:solidFill>
                <a:latin typeface="Montserrat" panose="020B0604020202020204" charset="0"/>
              </a:rPr>
              <a:t> </a:t>
            </a:r>
            <a:r>
              <a:rPr lang="en-GB" dirty="0" err="1">
                <a:solidFill>
                  <a:srgbClr val="662955"/>
                </a:solidFill>
                <a:latin typeface="Montserrat" panose="020B0604020202020204" charset="0"/>
              </a:rPr>
              <a:t>d’appelants</a:t>
            </a:r>
            <a:r>
              <a:rPr lang="en-GB" dirty="0">
                <a:solidFill>
                  <a:srgbClr val="662955"/>
                </a:solidFill>
                <a:latin typeface="Montserrat" panose="020B0604020202020204" charset="0"/>
              </a:rPr>
              <a:t> </a:t>
            </a:r>
            <a:r>
              <a:rPr lang="en-GB" dirty="0" err="1">
                <a:solidFill>
                  <a:srgbClr val="662955"/>
                </a:solidFill>
                <a:latin typeface="Montserrat" panose="020B0604020202020204" charset="0"/>
              </a:rPr>
              <a:t>avril-mai</a:t>
            </a:r>
            <a:r>
              <a:rPr lang="en-GB" dirty="0">
                <a:solidFill>
                  <a:srgbClr val="662955"/>
                </a:solidFill>
                <a:latin typeface="Montserrat" panose="020B0604020202020204" charset="0"/>
              </a:rPr>
              <a:t> 2019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7822A-DC7F-4178-A732-272D8581F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5" t="18525" r="19328" b="16489"/>
          <a:stretch/>
        </p:blipFill>
        <p:spPr>
          <a:xfrm>
            <a:off x="311700" y="1098816"/>
            <a:ext cx="6969418" cy="33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1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C96B2D-4CD0-4C60-818E-8502B7D2B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700" y="1029660"/>
            <a:ext cx="6106200" cy="2625689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Montserrat" panose="020B0604020202020204" charset="0"/>
              </a:rPr>
              <a:t>Merci!</a:t>
            </a:r>
          </a:p>
          <a:p>
            <a:pPr marL="114300" indent="0">
              <a:buNone/>
            </a:pPr>
            <a:endParaRPr lang="en-GB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4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9"/>
          <p:cNvSpPr/>
          <p:nvPr/>
        </p:nvSpPr>
        <p:spPr>
          <a:xfrm>
            <a:off x="2802125" y="1763405"/>
            <a:ext cx="4240800" cy="530700"/>
          </a:xfrm>
          <a:prstGeom prst="rect">
            <a:avLst/>
          </a:prstGeom>
          <a:solidFill>
            <a:srgbClr val="66295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</a:rPr>
              <a:t>Cree en </a:t>
            </a:r>
            <a:r>
              <a:rPr lang="fr-FR" sz="2400" b="1" dirty="0">
                <a:solidFill>
                  <a:srgbClr val="FFFFFF"/>
                </a:solidFill>
              </a:rPr>
              <a:t>2013</a:t>
            </a:r>
            <a:r>
              <a:rPr lang="fr-FR" dirty="0">
                <a:solidFill>
                  <a:srgbClr val="FFFFFF"/>
                </a:solidFill>
              </a:rPr>
              <a:t> au Ghana</a:t>
            </a:r>
          </a:p>
        </p:txBody>
      </p:sp>
      <p:sp>
        <p:nvSpPr>
          <p:cNvPr id="292" name="Google Shape;292;p59"/>
          <p:cNvSpPr/>
          <p:nvPr/>
        </p:nvSpPr>
        <p:spPr>
          <a:xfrm>
            <a:off x="2802125" y="2924333"/>
            <a:ext cx="4240800" cy="530700"/>
          </a:xfrm>
          <a:prstGeom prst="rect">
            <a:avLst/>
          </a:prstGeom>
          <a:solidFill>
            <a:srgbClr val="66295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Bureaux dans </a:t>
            </a:r>
            <a:r>
              <a:rPr lang="en" sz="2200" b="1" dirty="0">
                <a:solidFill>
                  <a:srgbClr val="FFFFFF"/>
                </a:solidFill>
              </a:rPr>
              <a:t>25</a:t>
            </a:r>
            <a:r>
              <a:rPr lang="en" dirty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pays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93" name="Google Shape;293;p59"/>
          <p:cNvSpPr/>
          <p:nvPr/>
        </p:nvSpPr>
        <p:spPr>
          <a:xfrm>
            <a:off x="2802125" y="2343877"/>
            <a:ext cx="4240800" cy="530700"/>
          </a:xfrm>
          <a:prstGeom prst="rect">
            <a:avLst/>
          </a:prstGeom>
          <a:solidFill>
            <a:srgbClr val="66295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</a:rPr>
              <a:t>&gt;250</a:t>
            </a:r>
            <a:r>
              <a:rPr lang="en" dirty="0">
                <a:solidFill>
                  <a:srgbClr val="FFFFFF"/>
                </a:solidFill>
              </a:rPr>
              <a:t> clients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95" name="Google Shape;295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34" t="17960" r="61217" b="17502"/>
          <a:stretch/>
        </p:blipFill>
        <p:spPr>
          <a:xfrm>
            <a:off x="515214" y="1520476"/>
            <a:ext cx="2416576" cy="217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9"/>
          <p:cNvSpPr/>
          <p:nvPr/>
        </p:nvSpPr>
        <p:spPr>
          <a:xfrm>
            <a:off x="2802125" y="3504775"/>
            <a:ext cx="4240800" cy="530700"/>
          </a:xfrm>
          <a:prstGeom prst="rect">
            <a:avLst/>
          </a:prstGeom>
          <a:solidFill>
            <a:srgbClr val="66295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</a:rPr>
              <a:t>&gt;115</a:t>
            </a:r>
            <a:r>
              <a:rPr lang="en" dirty="0">
                <a:solidFill>
                  <a:srgbClr val="FFFFFF"/>
                </a:solidFill>
              </a:rPr>
              <a:t> employes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Google Shape;167;p26">
            <a:extLst>
              <a:ext uri="{FF2B5EF4-FFF2-40B4-BE49-F238E27FC236}">
                <a16:creationId xmlns:a16="http://schemas.microsoft.com/office/drawing/2014/main" id="{62E1732D-E8D9-49DB-9D86-796AEC5E9B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742" y="169049"/>
            <a:ext cx="6111003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l"/>
            <a:r>
              <a:rPr lang="en-US" sz="3200" b="1" dirty="0" err="1">
                <a:solidFill>
                  <a:srgbClr val="662955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Viamo</a:t>
            </a:r>
            <a:r>
              <a:rPr lang="en-US" sz="3200" b="1" dirty="0">
                <a:solidFill>
                  <a:srgbClr val="662955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662955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en</a:t>
            </a:r>
            <a:r>
              <a:rPr lang="en-US" sz="3200" b="1" dirty="0">
                <a:solidFill>
                  <a:srgbClr val="662955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 court</a:t>
            </a:r>
            <a:endParaRPr sz="3200" dirty="0">
              <a:latin typeface="Montserrat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 descr="Viamo World Map - All Countries (for Presentations)-2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85" t="26844" r="6006" b="17692"/>
          <a:stretch/>
        </p:blipFill>
        <p:spPr>
          <a:xfrm>
            <a:off x="-8840" y="1054144"/>
            <a:ext cx="9161679" cy="345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 descr="Screen Shot 2017-07-25 at 2.05.18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581" y="34207"/>
            <a:ext cx="1253475" cy="3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176733" y="289530"/>
            <a:ext cx="8130401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3200" b="1" dirty="0" err="1">
                <a:solidFill>
                  <a:srgbClr val="662955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Ou</a:t>
            </a:r>
            <a:r>
              <a:rPr lang="en-US" sz="3200" b="1" dirty="0">
                <a:solidFill>
                  <a:srgbClr val="662955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662955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travaillons</a:t>
            </a:r>
            <a:r>
              <a:rPr lang="en-US" sz="3200" b="1" dirty="0">
                <a:solidFill>
                  <a:srgbClr val="662955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-nous?</a:t>
            </a:r>
            <a:endParaRPr sz="3200" dirty="0">
              <a:latin typeface="Montserrat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en-US" sz="1650" b="1" dirty="0" err="1">
                <a:solidFill>
                  <a:srgbClr val="DF1370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Bureaux</a:t>
            </a:r>
            <a:r>
              <a:rPr lang="en-US" sz="1650" b="1" dirty="0">
                <a:solidFill>
                  <a:srgbClr val="DF1370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 dans 25+ pays, </a:t>
            </a:r>
            <a:r>
              <a:rPr lang="en-US" sz="1650" b="1" dirty="0" err="1">
                <a:solidFill>
                  <a:srgbClr val="DF1370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projets</a:t>
            </a:r>
            <a:r>
              <a:rPr lang="en-US" sz="1650" b="1" dirty="0">
                <a:solidFill>
                  <a:srgbClr val="DF1370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 possible dans 160+ pays</a:t>
            </a:r>
            <a:endParaRPr dirty="0">
              <a:latin typeface="Montserrat" panose="020B0604020202020204" charset="0"/>
            </a:endParaRPr>
          </a:p>
          <a:p>
            <a:pPr>
              <a:lnSpc>
                <a:spcPct val="100000"/>
              </a:lnSpc>
            </a:pPr>
            <a:endParaRPr sz="1650" b="1" dirty="0">
              <a:solidFill>
                <a:srgbClr val="DF13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4569169" y="3712706"/>
            <a:ext cx="2108475" cy="71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rgbClr val="DF1370"/>
              </a:solidFill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1397004" y="3895294"/>
            <a:ext cx="2211525" cy="3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550"/>
            </a:pPr>
            <a:r>
              <a:rPr lang="fr-FR" sz="1050" b="1" dirty="0">
                <a:solidFill>
                  <a:srgbClr val="DF1370"/>
                </a:solidFill>
              </a:rPr>
              <a:t>+10 Millions gens impactés dans les 7 dernières années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7"/>
          <p:cNvSpPr/>
          <p:nvPr/>
        </p:nvSpPr>
        <p:spPr>
          <a:xfrm>
            <a:off x="2987725" y="4439075"/>
            <a:ext cx="6030000" cy="6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7"/>
          <p:cNvSpPr txBox="1">
            <a:spLocks noGrp="1"/>
          </p:cNvSpPr>
          <p:nvPr>
            <p:ph type="title" idx="4294967295"/>
          </p:nvPr>
        </p:nvSpPr>
        <p:spPr>
          <a:xfrm>
            <a:off x="244207" y="65975"/>
            <a:ext cx="889971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200" dirty="0">
                <a:solidFill>
                  <a:srgbClr val="662955"/>
                </a:solidFill>
              </a:rPr>
              <a:t>Le</a:t>
            </a:r>
            <a:r>
              <a:rPr lang="en" sz="3200" dirty="0">
                <a:solidFill>
                  <a:srgbClr val="662955"/>
                </a:solidFill>
              </a:rPr>
              <a:t> Service 321 </a:t>
            </a:r>
            <a:endParaRPr sz="3200" dirty="0">
              <a:solidFill>
                <a:srgbClr val="662955"/>
              </a:solidFill>
            </a:endParaRPr>
          </a:p>
          <a:p>
            <a:pPr lvl="0"/>
            <a:r>
              <a:rPr lang="en-GB" sz="1300" dirty="0">
                <a:solidFill>
                  <a:srgbClr val="662955"/>
                </a:solidFill>
              </a:rPr>
              <a:t>La </a:t>
            </a:r>
            <a:r>
              <a:rPr lang="en" sz="1300" dirty="0">
                <a:solidFill>
                  <a:srgbClr val="662955"/>
                </a:solidFill>
              </a:rPr>
              <a:t>solution unique </a:t>
            </a:r>
            <a:r>
              <a:rPr lang="en-GB" sz="1300" dirty="0">
                <a:solidFill>
                  <a:srgbClr val="662955"/>
                </a:solidFill>
              </a:rPr>
              <a:t>pour </a:t>
            </a:r>
            <a:r>
              <a:rPr lang="en-GB" sz="1300" dirty="0" err="1">
                <a:solidFill>
                  <a:srgbClr val="662955"/>
                </a:solidFill>
              </a:rPr>
              <a:t>une</a:t>
            </a:r>
            <a:r>
              <a:rPr lang="en-GB" sz="1300" dirty="0">
                <a:solidFill>
                  <a:srgbClr val="662955"/>
                </a:solidFill>
              </a:rPr>
              <a:t> sensibilisation </a:t>
            </a:r>
            <a:r>
              <a:rPr lang="en" sz="1300" dirty="0">
                <a:solidFill>
                  <a:srgbClr val="662955"/>
                </a:solidFill>
              </a:rPr>
              <a:t>national</a:t>
            </a:r>
            <a:r>
              <a:rPr lang="en-GB" sz="1300" dirty="0">
                <a:solidFill>
                  <a:srgbClr val="662955"/>
                </a:solidFill>
              </a:rPr>
              <a:t>e durable</a:t>
            </a:r>
            <a:endParaRPr sz="1300" dirty="0">
              <a:solidFill>
                <a:srgbClr val="662955"/>
              </a:solidFill>
            </a:endParaRPr>
          </a:p>
        </p:txBody>
      </p:sp>
      <p:sp>
        <p:nvSpPr>
          <p:cNvPr id="368" name="Google Shape;368;p67"/>
          <p:cNvSpPr txBox="1"/>
          <p:nvPr/>
        </p:nvSpPr>
        <p:spPr>
          <a:xfrm>
            <a:off x="244207" y="907175"/>
            <a:ext cx="2828290" cy="361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solidFill>
                  <a:srgbClr val="4D1D39"/>
                </a:solidFill>
                <a:latin typeface="Montserrat"/>
                <a:ea typeface="Montserrat"/>
                <a:cs typeface="Montserrat"/>
                <a:sym typeface="Montserrat"/>
              </a:rPr>
              <a:t>Un partenariat stratégique entre </a:t>
            </a:r>
            <a:r>
              <a:rPr lang="fr-FR" sz="1300" dirty="0" err="1">
                <a:solidFill>
                  <a:srgbClr val="4D1D39"/>
                </a:solidFill>
                <a:latin typeface="Montserrat"/>
                <a:ea typeface="Montserrat"/>
                <a:cs typeface="Montserrat"/>
                <a:sym typeface="Montserrat"/>
              </a:rPr>
              <a:t>Viamo</a:t>
            </a:r>
            <a:r>
              <a:rPr lang="fr-FR" sz="1300" dirty="0">
                <a:solidFill>
                  <a:srgbClr val="4D1D39"/>
                </a:solidFill>
                <a:latin typeface="Montserrat"/>
                <a:ea typeface="Montserrat"/>
                <a:cs typeface="Montserrat"/>
                <a:sym typeface="Montserrat"/>
              </a:rPr>
              <a:t> et un operateur  Telecom pour offrir l’information essentielle a la population: </a:t>
            </a:r>
          </a:p>
          <a:p>
            <a:pPr marL="457200" lvl="0" indent="-311150">
              <a:lnSpc>
                <a:spcPct val="150000"/>
              </a:lnSpc>
              <a:buClr>
                <a:srgbClr val="4D1D39"/>
              </a:buClr>
              <a:buSzPts val="1300"/>
              <a:buFont typeface="Montserrat"/>
              <a:buChar char="●"/>
            </a:pPr>
            <a:r>
              <a:rPr lang="fr-FR" sz="1300" dirty="0">
                <a:solidFill>
                  <a:srgbClr val="4D1D39"/>
                </a:solidFill>
                <a:latin typeface="Montserrat"/>
                <a:ea typeface="Montserrat"/>
                <a:cs typeface="Montserrat"/>
                <a:sym typeface="Montserrat"/>
              </a:rPr>
              <a:t>Accès gratuit a l’information</a:t>
            </a:r>
          </a:p>
          <a:p>
            <a:pPr marL="457200" lvl="0" indent="-311150">
              <a:lnSpc>
                <a:spcPct val="150000"/>
              </a:lnSpc>
              <a:buClr>
                <a:srgbClr val="4D1D39"/>
              </a:buClr>
              <a:buSzPts val="1300"/>
              <a:buFont typeface="Montserrat"/>
              <a:buChar char="●"/>
            </a:pPr>
            <a:r>
              <a:rPr lang="fr-FR" sz="1300" dirty="0">
                <a:solidFill>
                  <a:srgbClr val="4D1D39"/>
                </a:solidFill>
                <a:latin typeface="Montserrat"/>
                <a:ea typeface="Montserrat"/>
                <a:cs typeface="Montserrat"/>
                <a:sym typeface="Montserrat"/>
              </a:rPr>
              <a:t>Multi-langues</a:t>
            </a:r>
          </a:p>
          <a:p>
            <a:pPr marL="457200" lvl="0" indent="-311150">
              <a:lnSpc>
                <a:spcPct val="150000"/>
              </a:lnSpc>
              <a:buClr>
                <a:srgbClr val="4D1D39"/>
              </a:buClr>
              <a:buSzPts val="1300"/>
              <a:buFont typeface="Montserrat"/>
              <a:buChar char="●"/>
            </a:pPr>
            <a:r>
              <a:rPr lang="fr-FR" sz="1300" dirty="0">
                <a:solidFill>
                  <a:srgbClr val="4D1D39"/>
                </a:solidFill>
                <a:latin typeface="Montserrat"/>
                <a:ea typeface="Montserrat"/>
                <a:cs typeface="Montserrat"/>
                <a:sym typeface="Montserrat"/>
              </a:rPr>
              <a:t>Multi-sujets</a:t>
            </a:r>
          </a:p>
          <a:p>
            <a:pPr marL="457200" lvl="0" indent="-311150">
              <a:lnSpc>
                <a:spcPct val="150000"/>
              </a:lnSpc>
              <a:buClr>
                <a:srgbClr val="4D1D39"/>
              </a:buClr>
              <a:buSzPts val="1300"/>
              <a:buFont typeface="Montserrat"/>
              <a:buChar char="●"/>
            </a:pPr>
            <a:r>
              <a:rPr lang="fr-FR" sz="1300" dirty="0">
                <a:solidFill>
                  <a:srgbClr val="4D1D39"/>
                </a:solidFill>
                <a:latin typeface="Montserrat"/>
                <a:ea typeface="Montserrat"/>
                <a:cs typeface="Montserrat"/>
                <a:sym typeface="Montserrat"/>
              </a:rPr>
              <a:t>Disponible 24h/24</a:t>
            </a:r>
          </a:p>
          <a:p>
            <a:pPr marL="457200" lvl="0" indent="-311150">
              <a:lnSpc>
                <a:spcPct val="150000"/>
              </a:lnSpc>
              <a:buClr>
                <a:srgbClr val="4D1D39"/>
              </a:buClr>
              <a:buSzPts val="1300"/>
              <a:buFont typeface="Montserrat"/>
              <a:buChar char="●"/>
            </a:pPr>
            <a:r>
              <a:rPr lang="fr-FR" sz="1300" dirty="0">
                <a:solidFill>
                  <a:srgbClr val="4D1D39"/>
                </a:solidFill>
                <a:latin typeface="Montserrat"/>
                <a:ea typeface="Montserrat"/>
                <a:cs typeface="Montserrat"/>
                <a:sym typeface="Montserrat"/>
              </a:rPr>
              <a:t>Expérience personnalisée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 dirty="0">
                <a:solidFill>
                  <a:srgbClr val="4D1D3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300" dirty="0">
              <a:solidFill>
                <a:srgbClr val="4D1D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4D1D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4D1D39"/>
                </a:solidFill>
                <a:latin typeface="Montserrat"/>
                <a:ea typeface="Montserrat"/>
                <a:cs typeface="Montserrat"/>
                <a:sym typeface="Montserrat"/>
              </a:rPr>
              <a:t>It uniquely offers:</a:t>
            </a:r>
            <a:endParaRPr sz="1300" dirty="0">
              <a:solidFill>
                <a:srgbClr val="4D1D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0" name="Google Shape;370;p6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268" y="995103"/>
            <a:ext cx="5986657" cy="352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69;p67">
            <a:extLst>
              <a:ext uri="{FF2B5EF4-FFF2-40B4-BE49-F238E27FC236}">
                <a16:creationId xmlns:a16="http://schemas.microsoft.com/office/drawing/2014/main" id="{CA41A4FE-7D45-44D6-A31D-CDF349AFA93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5223" y="456676"/>
            <a:ext cx="7556739" cy="4230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21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493B-FAA9-44A0-9058-5B467782BE3D}"/>
              </a:ext>
            </a:extLst>
          </p:cNvPr>
          <p:cNvSpPr txBox="1"/>
          <p:nvPr/>
        </p:nvSpPr>
        <p:spPr>
          <a:xfrm>
            <a:off x="305291" y="242627"/>
            <a:ext cx="743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62955"/>
                </a:solidFill>
                <a:latin typeface="Montserrat" panose="020B0604020202020204" charset="0"/>
              </a:rPr>
              <a:t>3-2-1 Burkina: </a:t>
            </a:r>
            <a:r>
              <a:rPr lang="en-GB" sz="3200" b="1" dirty="0" err="1">
                <a:solidFill>
                  <a:srgbClr val="662955"/>
                </a:solidFill>
                <a:latin typeface="Montserrat" panose="020B0604020202020204" charset="0"/>
              </a:rPr>
              <a:t>Contenus</a:t>
            </a:r>
            <a:r>
              <a:rPr lang="en-GB" sz="3200" b="1" dirty="0">
                <a:solidFill>
                  <a:srgbClr val="662955"/>
                </a:solidFill>
                <a:latin typeface="Montserrat" panose="020B0604020202020204" charset="0"/>
              </a:rPr>
              <a:t> 2019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549AA-41B0-409E-B663-75BED7637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6" t="33016" r="23950" b="22016"/>
          <a:stretch/>
        </p:blipFill>
        <p:spPr>
          <a:xfrm>
            <a:off x="305291" y="960502"/>
            <a:ext cx="8452384" cy="30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493B-FAA9-44A0-9058-5B467782BE3D}"/>
              </a:ext>
            </a:extLst>
          </p:cNvPr>
          <p:cNvSpPr txBox="1"/>
          <p:nvPr/>
        </p:nvSpPr>
        <p:spPr>
          <a:xfrm>
            <a:off x="305291" y="242627"/>
            <a:ext cx="743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62955"/>
                </a:solidFill>
                <a:latin typeface="Montserrat" panose="020B0604020202020204" charset="0"/>
              </a:rPr>
              <a:t>3-2-1 Burkina: Appels 2019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69ACF-935D-4BB1-B75B-A0CA46E60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8" t="33315" r="20756" b="23062"/>
          <a:stretch/>
        </p:blipFill>
        <p:spPr>
          <a:xfrm>
            <a:off x="305291" y="1021975"/>
            <a:ext cx="8438254" cy="28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2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8FFCAC-455B-40AD-9DE8-4155F1EC8002}"/>
              </a:ext>
            </a:extLst>
          </p:cNvPr>
          <p:cNvSpPr txBox="1"/>
          <p:nvPr/>
        </p:nvSpPr>
        <p:spPr>
          <a:xfrm>
            <a:off x="122944" y="119683"/>
            <a:ext cx="743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62955"/>
                </a:solidFill>
                <a:latin typeface="Montserrat" panose="020B0604020202020204" charset="0"/>
              </a:rPr>
              <a:t>3-2-1 Burkina: Subscribers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32EF0-AE69-496B-8D23-2A8F5EBFA2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74" t="34061" r="25126" b="22166"/>
          <a:stretch/>
        </p:blipFill>
        <p:spPr>
          <a:xfrm>
            <a:off x="353466" y="1102334"/>
            <a:ext cx="8249115" cy="33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5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9AA1D-D54A-45BC-BF11-C310151F8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52" t="12398" r="33276" b="27097"/>
          <a:stretch/>
        </p:blipFill>
        <p:spPr>
          <a:xfrm>
            <a:off x="122944" y="906717"/>
            <a:ext cx="4633473" cy="3112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CA4DE4-1339-4E92-8BBD-F4823BFEC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14" t="19122" r="38571" b="20373"/>
          <a:stretch/>
        </p:blipFill>
        <p:spPr>
          <a:xfrm>
            <a:off x="4840941" y="906717"/>
            <a:ext cx="4180115" cy="3112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8FFCAC-455B-40AD-9DE8-4155F1EC8002}"/>
              </a:ext>
            </a:extLst>
          </p:cNvPr>
          <p:cNvSpPr txBox="1"/>
          <p:nvPr/>
        </p:nvSpPr>
        <p:spPr>
          <a:xfrm>
            <a:off x="122944" y="119683"/>
            <a:ext cx="743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62955"/>
                </a:solidFill>
                <a:latin typeface="Montserrat" panose="020B0604020202020204" charset="0"/>
              </a:rPr>
              <a:t>3-2-1 Burkina: Preferences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1073723"/>
      </p:ext>
    </p:extLst>
  </p:cSld>
  <p:clrMapOvr>
    <a:masterClrMapping/>
  </p:clrMapOvr>
</p:sld>
</file>

<file path=ppt/theme/theme1.xml><?xml version="1.0" encoding="utf-8"?>
<a:theme xmlns:a="http://schemas.openxmlformats.org/drawingml/2006/main" name="Viamo 2018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5139</TotalTime>
  <Words>121</Words>
  <Application>Microsoft Office PowerPoint</Application>
  <PresentationFormat>Affichage à l'écran (16:9)</PresentationFormat>
  <Paragraphs>29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Montserrat</vt:lpstr>
      <vt:lpstr>Montserrat Light</vt:lpstr>
      <vt:lpstr>Viamo 2018</vt:lpstr>
      <vt:lpstr>Présentation PowerPoint</vt:lpstr>
      <vt:lpstr>Viamo en court</vt:lpstr>
      <vt:lpstr>Ou travaillons-nous? Bureaux dans 25+ pays, projets possible dans 160+ pays </vt:lpstr>
      <vt:lpstr>Le Service 321  La solution unique pour une sensibilisation nationale durable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Mali nombre d’appelants avril-mai 2019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Francois Laureys</dc:creator>
  <cp:lastModifiedBy>CEAS</cp:lastModifiedBy>
  <cp:revision>50</cp:revision>
  <dcterms:modified xsi:type="dcterms:W3CDTF">2019-07-26T11:43:53Z</dcterms:modified>
</cp:coreProperties>
</file>