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69" r:id="rId4"/>
    <p:sldId id="289" r:id="rId5"/>
    <p:sldId id="290" r:id="rId6"/>
    <p:sldId id="292" r:id="rId7"/>
    <p:sldId id="303" r:id="rId8"/>
    <p:sldId id="271" r:id="rId9"/>
    <p:sldId id="272" r:id="rId10"/>
    <p:sldId id="277" r:id="rId11"/>
    <p:sldId id="284" r:id="rId12"/>
    <p:sldId id="295" r:id="rId13"/>
    <p:sldId id="297" r:id="rId14"/>
    <p:sldId id="300" r:id="rId15"/>
    <p:sldId id="299" r:id="rId16"/>
    <p:sldId id="281" r:id="rId17"/>
    <p:sldId id="283" r:id="rId18"/>
    <p:sldId id="282" r:id="rId19"/>
    <p:sldId id="263" r:id="rId20"/>
    <p:sldId id="264" r:id="rId21"/>
    <p:sldId id="268" r:id="rId22"/>
    <p:sldId id="301" r:id="rId23"/>
    <p:sldId id="275" r:id="rId2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CE4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79374" autoAdjust="0"/>
  </p:normalViewPr>
  <p:slideViewPr>
    <p:cSldViewPr>
      <p:cViewPr varScale="1">
        <p:scale>
          <a:sx n="50" d="100"/>
          <a:sy n="50" d="100"/>
        </p:scale>
        <p:origin x="1668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B7C97B-6A48-43B7-83E3-978CC9752DC9}" type="datetimeFigureOut">
              <a:rPr lang="fr-FR" smtClean="0"/>
              <a:t>24/07/2019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93D443-829C-4736-B925-24042FCACE46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93D443-829C-4736-B925-24042FCACE46}" type="slidenum">
              <a:rPr lang="fr-FR" smtClean="0"/>
              <a:t>3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611560" y="1052736"/>
            <a:ext cx="7772400" cy="1470025"/>
          </a:xfrm>
        </p:spPr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  <a:latin typeface="Aharoni" pitchFamily="2" charset="-79"/>
                <a:cs typeface="Aharoni" pitchFamily="2" charset="-79"/>
              </a:defRPr>
            </a:lvl1pPr>
          </a:lstStyle>
          <a:p>
            <a:r>
              <a:rPr lang="fr-FR" dirty="0"/>
              <a:t>CLIQUEZ POUR MODIFIER LE STYLE DU TITRE</a:t>
            </a:r>
          </a:p>
        </p:txBody>
      </p:sp>
      <p:pic>
        <p:nvPicPr>
          <p:cNvPr id="8" name="Image 7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5487525"/>
            <a:ext cx="1548172" cy="1264290"/>
          </a:xfrm>
          <a:prstGeom prst="rect">
            <a:avLst/>
          </a:prstGeom>
        </p:spPr>
      </p:pic>
      <p:pic>
        <p:nvPicPr>
          <p:cNvPr id="9" name="Image 8" descr="Logoyampukri2015.png"/>
          <p:cNvPicPr/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11560" y="5589240"/>
            <a:ext cx="1080120" cy="1060860"/>
          </a:xfrm>
          <a:prstGeom prst="rect">
            <a:avLst/>
          </a:prstGeom>
        </p:spPr>
      </p:pic>
      <p:pic>
        <p:nvPicPr>
          <p:cNvPr id="10" name="Image 9"/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3684" y="5772815"/>
            <a:ext cx="1368152" cy="84845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C98CA-976B-40F9-80EF-8173DF6B30E8}" type="datetimeFigureOut">
              <a:rPr lang="fr-FR" smtClean="0"/>
              <a:pPr/>
              <a:t>24/07/2019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02A3C-1B24-40F8-9630-A6870A886CF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C98CA-976B-40F9-80EF-8173DF6B30E8}" type="datetimeFigureOut">
              <a:rPr lang="fr-FR" smtClean="0"/>
              <a:pPr/>
              <a:t>24/07/2019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02A3C-1B24-40F8-9630-A6870A886CF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ne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539999" y="1439863"/>
            <a:ext cx="8062664" cy="45323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4" name="Image 3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096" y="6123425"/>
            <a:ext cx="835543" cy="703813"/>
          </a:xfrm>
          <a:prstGeom prst="rect">
            <a:avLst/>
          </a:prstGeom>
        </p:spPr>
      </p:pic>
      <p:pic>
        <p:nvPicPr>
          <p:cNvPr id="6" name="Image 5" descr="Logoyampukri2015.png"/>
          <p:cNvPicPr/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632340" y="6134543"/>
            <a:ext cx="648072" cy="692696"/>
          </a:xfrm>
          <a:prstGeom prst="rect">
            <a:avLst/>
          </a:prstGeom>
        </p:spPr>
      </p:pic>
      <p:pic>
        <p:nvPicPr>
          <p:cNvPr id="7" name="Image 6"/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6009541"/>
            <a:ext cx="1368152" cy="848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07917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720080"/>
          </a:xfrm>
          <a:solidFill>
            <a:schemeClr val="accent3">
              <a:lumMod val="40000"/>
              <a:lumOff val="60000"/>
            </a:schemeClr>
          </a:solidFill>
        </p:spPr>
        <p:txBody>
          <a:bodyPr/>
          <a:lstStyle>
            <a:lvl1pPr>
              <a:defRPr b="1"/>
            </a:lvl1pPr>
          </a:lstStyle>
          <a:p>
            <a:r>
              <a:rPr lang="fr-FR" dirty="0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just">
              <a:defRPr/>
            </a:lvl1pPr>
            <a:lvl2pPr algn="just">
              <a:defRPr/>
            </a:lvl2pPr>
            <a:lvl3pPr algn="just">
              <a:defRPr/>
            </a:lvl3pPr>
            <a:lvl4pPr algn="just">
              <a:defRPr/>
            </a:lvl4pPr>
            <a:lvl5pPr algn="just"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pic>
        <p:nvPicPr>
          <p:cNvPr id="8" name="Image 7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096" y="6123425"/>
            <a:ext cx="835543" cy="703813"/>
          </a:xfrm>
          <a:prstGeom prst="rect">
            <a:avLst/>
          </a:prstGeom>
        </p:spPr>
      </p:pic>
      <p:pic>
        <p:nvPicPr>
          <p:cNvPr id="9" name="Image 8" descr="Logoyampukri2015.png"/>
          <p:cNvPicPr/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632340" y="6134543"/>
            <a:ext cx="648072" cy="692696"/>
          </a:xfrm>
          <a:prstGeom prst="rect">
            <a:avLst/>
          </a:prstGeom>
        </p:spPr>
      </p:pic>
      <p:pic>
        <p:nvPicPr>
          <p:cNvPr id="10" name="Image 9"/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6009541"/>
            <a:ext cx="1368152" cy="84845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C98CA-976B-40F9-80EF-8173DF6B30E8}" type="datetimeFigureOut">
              <a:rPr lang="fr-FR" smtClean="0"/>
              <a:pPr/>
              <a:t>24/07/2019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02A3C-1B24-40F8-9630-A6870A886CF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C98CA-976B-40F9-80EF-8173DF6B30E8}" type="datetimeFigureOut">
              <a:rPr lang="fr-FR" smtClean="0"/>
              <a:pPr/>
              <a:t>24/07/2019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02A3C-1B24-40F8-9630-A6870A886CF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C98CA-976B-40F9-80EF-8173DF6B30E8}" type="datetimeFigureOut">
              <a:rPr lang="fr-FR" smtClean="0"/>
              <a:pPr/>
              <a:t>24/07/2019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02A3C-1B24-40F8-9630-A6870A886CF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C98CA-976B-40F9-80EF-8173DF6B30E8}" type="datetimeFigureOut">
              <a:rPr lang="fr-FR" smtClean="0"/>
              <a:pPr/>
              <a:t>24/07/2019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02A3C-1B24-40F8-9630-A6870A886CF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C98CA-976B-40F9-80EF-8173DF6B30E8}" type="datetimeFigureOut">
              <a:rPr lang="fr-FR" smtClean="0"/>
              <a:pPr/>
              <a:t>24/07/2019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02A3C-1B24-40F8-9630-A6870A886CF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C98CA-976B-40F9-80EF-8173DF6B30E8}" type="datetimeFigureOut">
              <a:rPr lang="fr-FR" smtClean="0"/>
              <a:pPr/>
              <a:t>24/07/2019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02A3C-1B24-40F8-9630-A6870A886CF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C98CA-976B-40F9-80EF-8173DF6B30E8}" type="datetimeFigureOut">
              <a:rPr lang="fr-FR" smtClean="0"/>
              <a:pPr/>
              <a:t>24/07/2019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02A3C-1B24-40F8-9630-A6870A886CF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DC98CA-976B-40F9-80EF-8173DF6B30E8}" type="datetimeFigureOut">
              <a:rPr lang="fr-FR" smtClean="0"/>
              <a:pPr/>
              <a:t>24/07/2019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F02A3C-1B24-40F8-9630-A6870A886CF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07504" y="1010625"/>
            <a:ext cx="3816424" cy="3081234"/>
          </a:xfrm>
        </p:spPr>
        <p:txBody>
          <a:bodyPr>
            <a:noAutofit/>
          </a:bodyPr>
          <a:lstStyle/>
          <a:p>
            <a:r>
              <a:rPr lang="fr-FR" sz="4500" dirty="0"/>
              <a:t>Présentation du projet iDEAL Burkina </a:t>
            </a:r>
          </a:p>
        </p:txBody>
      </p:sp>
      <p:sp>
        <p:nvSpPr>
          <p:cNvPr id="4" name="Rectangle 3"/>
          <p:cNvSpPr/>
          <p:nvPr/>
        </p:nvSpPr>
        <p:spPr>
          <a:xfrm>
            <a:off x="3779912" y="4149080"/>
            <a:ext cx="51125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/>
              <a:t>Porteur du projet : </a:t>
            </a:r>
            <a:r>
              <a:rPr lang="fr-FR" dirty="0"/>
              <a:t>Yam </a:t>
            </a:r>
            <a:r>
              <a:rPr lang="fr-FR" dirty="0" err="1"/>
              <a:t>Pukri</a:t>
            </a:r>
            <a:r>
              <a:rPr lang="fr-FR" dirty="0"/>
              <a:t> Association</a:t>
            </a:r>
          </a:p>
          <a:p>
            <a:r>
              <a:rPr lang="fr-FR" b="1" dirty="0"/>
              <a:t>Partenaire technique et financier</a:t>
            </a:r>
            <a:r>
              <a:rPr lang="fr-FR" dirty="0"/>
              <a:t>: CTA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1010625"/>
            <a:ext cx="5112568" cy="3081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2D599F-6E81-4ED5-9753-E424C05D0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373" y="427363"/>
            <a:ext cx="8705107" cy="498598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en-GB" sz="3100" b="1" dirty="0" err="1"/>
              <a:t>III.Acteurs</a:t>
            </a:r>
            <a:r>
              <a:rPr lang="en-GB" sz="3100" b="1" dirty="0"/>
              <a:t> principaux et services offerts par le projet</a:t>
            </a:r>
            <a:endParaRPr lang="en-GB" sz="3600" b="1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D4E5673-828D-4839-B7F6-A1EC7E90990E}"/>
              </a:ext>
            </a:extLst>
          </p:cNvPr>
          <p:cNvSpPr txBox="1">
            <a:spLocks/>
          </p:cNvSpPr>
          <p:nvPr/>
        </p:nvSpPr>
        <p:spPr bwMode="auto">
          <a:xfrm>
            <a:off x="4932040" y="1052736"/>
            <a:ext cx="3816424" cy="338437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427"/>
              </a:buClr>
              <a:buSzPct val="120000"/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ＭＳ Ｐゴシック" pitchFamily="1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427"/>
              </a:buClr>
              <a:buSzPct val="90000"/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altLang="en-US" sz="2400" dirty="0"/>
              <a:t>Bureautique, Internet…</a:t>
            </a:r>
          </a:p>
          <a:p>
            <a:pPr>
              <a:defRPr/>
            </a:pPr>
            <a:r>
              <a:rPr lang="fr-FR" altLang="en-US" sz="2400" dirty="0"/>
              <a:t>Accès au marché: </a:t>
            </a:r>
            <a:r>
              <a:rPr lang="fr-FR" altLang="en-US" sz="2400" dirty="0" err="1"/>
              <a:t>Ecodata</a:t>
            </a:r>
            <a:endParaRPr lang="fr-FR" altLang="en-US" sz="2400" dirty="0"/>
          </a:p>
          <a:p>
            <a:pPr>
              <a:defRPr/>
            </a:pPr>
            <a:r>
              <a:rPr lang="fr-FR" altLang="en-US" sz="2400" dirty="0"/>
              <a:t>Téléphone mobile</a:t>
            </a:r>
          </a:p>
          <a:p>
            <a:pPr>
              <a:defRPr/>
            </a:pPr>
            <a:r>
              <a:rPr lang="fr-FR" altLang="en-US" sz="2400" dirty="0"/>
              <a:t>Conseils e-agricoles</a:t>
            </a:r>
          </a:p>
          <a:p>
            <a:pPr>
              <a:defRPr/>
            </a:pPr>
            <a:r>
              <a:rPr lang="fr-FR" altLang="en-US" sz="2400" dirty="0"/>
              <a:t>Accès aux info agri: Media Sociaux (page Facebook, </a:t>
            </a:r>
            <a:r>
              <a:rPr lang="fr-FR" altLang="en-US" sz="2400" dirty="0" err="1"/>
              <a:t>whatsapp</a:t>
            </a:r>
            <a:r>
              <a:rPr lang="fr-FR" altLang="en-US" sz="2400" dirty="0"/>
              <a:t>, Twitter, etc.)</a:t>
            </a:r>
          </a:p>
          <a:p>
            <a:pPr>
              <a:defRPr/>
            </a:pPr>
            <a:r>
              <a:rPr lang="fr-FR" altLang="en-US" sz="2400" dirty="0"/>
              <a:t>Plate-forme e-commerce</a:t>
            </a:r>
            <a:endParaRPr lang="en-GB" altLang="en-US" sz="2400" dirty="0"/>
          </a:p>
        </p:txBody>
      </p:sp>
      <p:sp>
        <p:nvSpPr>
          <p:cNvPr id="3" name="Rectangle avec coin rogné 2"/>
          <p:cNvSpPr/>
          <p:nvPr/>
        </p:nvSpPr>
        <p:spPr>
          <a:xfrm>
            <a:off x="1475655" y="1141348"/>
            <a:ext cx="2594487" cy="631468"/>
          </a:xfrm>
          <a:prstGeom prst="snip1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defRPr/>
            </a:pPr>
            <a:r>
              <a:rPr lang="fr-FR" altLang="en-US" sz="2400" b="1" dirty="0" err="1"/>
              <a:t>agripreneurs</a:t>
            </a:r>
            <a:endParaRPr lang="fr-FR" altLang="en-US" sz="2400" b="1" dirty="0"/>
          </a:p>
          <a:p>
            <a:pPr>
              <a:defRPr/>
            </a:pPr>
            <a:endParaRPr lang="fr-FR" altLang="en-US" dirty="0"/>
          </a:p>
        </p:txBody>
      </p:sp>
      <p:sp>
        <p:nvSpPr>
          <p:cNvPr id="8" name="Rectangle avec coin rogné 7"/>
          <p:cNvSpPr/>
          <p:nvPr/>
        </p:nvSpPr>
        <p:spPr>
          <a:xfrm>
            <a:off x="1246479" y="4157366"/>
            <a:ext cx="3023890" cy="1764268"/>
          </a:xfrm>
          <a:prstGeom prst="snip1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defRPr/>
            </a:pPr>
            <a:r>
              <a:rPr lang="fr-FR" altLang="en-US" sz="2800" b="1" dirty="0"/>
              <a:t>Jeunes entrepreneurs TIC</a:t>
            </a:r>
          </a:p>
          <a:p>
            <a:pPr>
              <a:defRPr/>
            </a:pPr>
            <a:r>
              <a:rPr lang="fr-FR" altLang="en-US" sz="2800" b="1" dirty="0"/>
              <a:t>Intéressés par l’agriculture</a:t>
            </a:r>
            <a:endParaRPr lang="fr-FR" altLang="en-US" dirty="0"/>
          </a:p>
        </p:txBody>
      </p:sp>
      <p:cxnSp>
        <p:nvCxnSpPr>
          <p:cNvPr id="12" name="Connecteur droit avec flèche 11"/>
          <p:cNvCxnSpPr/>
          <p:nvPr/>
        </p:nvCxnSpPr>
        <p:spPr>
          <a:xfrm>
            <a:off x="4284109" y="5039500"/>
            <a:ext cx="1079979" cy="411196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8" name="Ellipse 17"/>
          <p:cNvSpPr/>
          <p:nvPr/>
        </p:nvSpPr>
        <p:spPr>
          <a:xfrm>
            <a:off x="5213432" y="5013176"/>
            <a:ext cx="3030976" cy="1224136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b="1" dirty="0"/>
              <a:t>Solutions TIC pour l’agriculture</a:t>
            </a:r>
          </a:p>
        </p:txBody>
      </p:sp>
      <p:sp>
        <p:nvSpPr>
          <p:cNvPr id="20" name="Flèche vers le haut 19"/>
          <p:cNvSpPr/>
          <p:nvPr/>
        </p:nvSpPr>
        <p:spPr>
          <a:xfrm>
            <a:off x="6476892" y="4291944"/>
            <a:ext cx="504056" cy="685444"/>
          </a:xfrm>
          <a:prstGeom prst="up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Chevron 22"/>
          <p:cNvSpPr/>
          <p:nvPr/>
        </p:nvSpPr>
        <p:spPr>
          <a:xfrm>
            <a:off x="4073270" y="1313066"/>
            <a:ext cx="285214" cy="288032"/>
          </a:xfrm>
          <a:prstGeom prst="chevro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6" name="Chevron 25"/>
          <p:cNvSpPr/>
          <p:nvPr/>
        </p:nvSpPr>
        <p:spPr>
          <a:xfrm>
            <a:off x="4320175" y="1310256"/>
            <a:ext cx="285214" cy="288032"/>
          </a:xfrm>
          <a:prstGeom prst="chevro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7" name="Chevron 26"/>
          <p:cNvSpPr/>
          <p:nvPr/>
        </p:nvSpPr>
        <p:spPr>
          <a:xfrm>
            <a:off x="4605389" y="1286001"/>
            <a:ext cx="285214" cy="288032"/>
          </a:xfrm>
          <a:prstGeom prst="chevro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1" name="Rectangle à coins arrondis 30"/>
          <p:cNvSpPr/>
          <p:nvPr/>
        </p:nvSpPr>
        <p:spPr>
          <a:xfrm>
            <a:off x="2298630" y="2632321"/>
            <a:ext cx="1800200" cy="70081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/>
              <a:t>Coordination: </a:t>
            </a:r>
            <a:r>
              <a:rPr lang="fr-FR" dirty="0"/>
              <a:t>Yam </a:t>
            </a:r>
            <a:r>
              <a:rPr lang="fr-FR" dirty="0" err="1"/>
              <a:t>Pukri</a:t>
            </a:r>
            <a:endParaRPr lang="fr-FR" dirty="0"/>
          </a:p>
        </p:txBody>
      </p:sp>
      <p:sp>
        <p:nvSpPr>
          <p:cNvPr id="33" name="Rectangle à coins arrondis 32"/>
          <p:cNvSpPr/>
          <p:nvPr/>
        </p:nvSpPr>
        <p:spPr>
          <a:xfrm>
            <a:off x="187373" y="2312300"/>
            <a:ext cx="2057236" cy="144016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/>
              <a:t>Comité Pilotage: </a:t>
            </a:r>
            <a:r>
              <a:rPr lang="fr-FR" dirty="0"/>
              <a:t>Min Agri, Min Jeunesse, Min TIC, CPF, </a:t>
            </a:r>
            <a:r>
              <a:rPr lang="fr-FR" dirty="0" err="1"/>
              <a:t>Concretics</a:t>
            </a:r>
            <a:r>
              <a:rPr lang="fr-FR" dirty="0"/>
              <a:t>, …</a:t>
            </a:r>
          </a:p>
        </p:txBody>
      </p:sp>
      <p:cxnSp>
        <p:nvCxnSpPr>
          <p:cNvPr id="36" name="Connecteur droit avec flèche 35"/>
          <p:cNvCxnSpPr/>
          <p:nvPr/>
        </p:nvCxnSpPr>
        <p:spPr>
          <a:xfrm>
            <a:off x="2915816" y="3333139"/>
            <a:ext cx="0" cy="783504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avec flèche 39"/>
          <p:cNvCxnSpPr/>
          <p:nvPr/>
        </p:nvCxnSpPr>
        <p:spPr>
          <a:xfrm>
            <a:off x="2915816" y="1772816"/>
            <a:ext cx="0" cy="900991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85710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16"/>
            <a:ext cx="9144000" cy="6830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3231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0F43572-A7CC-4022-9B77-9C9C26820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404664"/>
            <a:ext cx="8856984" cy="720080"/>
          </a:xfrm>
        </p:spPr>
        <p:txBody>
          <a:bodyPr>
            <a:normAutofit fontScale="90000"/>
          </a:bodyPr>
          <a:lstStyle/>
          <a:p>
            <a:r>
              <a:rPr lang="fr-FR" dirty="0"/>
              <a:t>IV. Les raisons d’utilisation des TIC (/2)</a:t>
            </a:r>
            <a:endParaRPr lang="en-US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2CEAAC3-8D88-41BD-B9E3-96064EE378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9952" y="1124745"/>
            <a:ext cx="4896544" cy="4680520"/>
          </a:xfrm>
        </p:spPr>
        <p:txBody>
          <a:bodyPr>
            <a:normAutofit fontScale="85000" lnSpcReduction="10000"/>
          </a:bodyPr>
          <a:lstStyle/>
          <a:p>
            <a:r>
              <a:rPr lang="fr-FR" dirty="0"/>
              <a:t>L’enjeu de l’intégration des TIC dans l’agriculture est devenu une nécessité. </a:t>
            </a:r>
          </a:p>
          <a:p>
            <a:r>
              <a:rPr lang="fr-FR" dirty="0"/>
              <a:t>Les TIC offrent une multitude de possibilités d’outils efficaces et innovants au secteur agricole :</a:t>
            </a:r>
          </a:p>
          <a:p>
            <a:r>
              <a:rPr lang="fr-FR" b="1" dirty="0"/>
              <a:t>Promotion, commercialisation des produits agricoles ;</a:t>
            </a:r>
          </a:p>
          <a:p>
            <a:r>
              <a:rPr lang="fr-FR" b="1" dirty="0"/>
              <a:t>Diffusion de l’information agricole</a:t>
            </a:r>
            <a:r>
              <a:rPr lang="fr-FR" dirty="0"/>
              <a:t> ;</a:t>
            </a:r>
            <a:endParaRPr lang="en-US" dirty="0"/>
          </a:p>
        </p:txBody>
      </p:sp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99610857-D677-4C36-8463-5C79388D9ADB}"/>
              </a:ext>
            </a:extLst>
          </p:cNvPr>
          <p:cNvGraphicFramePr>
            <a:graphicFrameLocks noGrp="1"/>
          </p:cNvGraphicFramePr>
          <p:nvPr/>
        </p:nvGraphicFramePr>
        <p:xfrm>
          <a:off x="457200" y="1397000"/>
          <a:ext cx="2962672" cy="34721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62672">
                  <a:extLst>
                    <a:ext uri="{9D8B030D-6E8A-4147-A177-3AD203B41FA5}">
                      <a16:colId xmlns:a16="http://schemas.microsoft.com/office/drawing/2014/main" val="3985979232"/>
                    </a:ext>
                  </a:extLst>
                </a:gridCol>
              </a:tblGrid>
              <a:tr h="34721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8432801"/>
                  </a:ext>
                </a:extLst>
              </a:tr>
            </a:tbl>
          </a:graphicData>
        </a:graphic>
      </p:graphicFrame>
      <p:pic>
        <p:nvPicPr>
          <p:cNvPr id="9" name="Image 8">
            <a:extLst>
              <a:ext uri="{FF2B5EF4-FFF2-40B4-BE49-F238E27FC236}">
                <a16:creationId xmlns:a16="http://schemas.microsoft.com/office/drawing/2014/main" id="{BB1A45E4-E269-4FBA-8DBB-022A92721E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141973"/>
            <a:ext cx="3739851" cy="2863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03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F40CFA6-16EB-444C-B6D3-DCD3F268C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404664"/>
            <a:ext cx="8579296" cy="720080"/>
          </a:xfrm>
        </p:spPr>
        <p:txBody>
          <a:bodyPr>
            <a:normAutofit fontScale="90000"/>
          </a:bodyPr>
          <a:lstStyle/>
          <a:p>
            <a:r>
              <a:rPr lang="fr-FR" dirty="0"/>
              <a:t>IV. Les raisons d’utilisation des TIC (2/2)</a:t>
            </a:r>
            <a:endParaRPr lang="en-US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80D575A-AAF5-4B3D-BA00-EFFE390442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0" y="1600200"/>
            <a:ext cx="4114800" cy="4525963"/>
          </a:xfrm>
        </p:spPr>
        <p:txBody>
          <a:bodyPr/>
          <a:lstStyle/>
          <a:p>
            <a:r>
              <a:rPr lang="fr-FR" b="1" dirty="0"/>
              <a:t>Mise en réseau</a:t>
            </a:r>
            <a:r>
              <a:rPr lang="fr-FR" dirty="0"/>
              <a:t> ;</a:t>
            </a:r>
          </a:p>
          <a:p>
            <a:r>
              <a:rPr lang="fr-FR" b="1" dirty="0"/>
              <a:t>Communication rapidement dans le cas d’informations urgentes</a:t>
            </a:r>
          </a:p>
          <a:p>
            <a:r>
              <a:rPr lang="fr-FR" b="1" dirty="0"/>
              <a:t>Etc.</a:t>
            </a:r>
            <a:endParaRPr lang="en-US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D1F29A7-9724-4882-88D4-B4A9BAE40D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5" y="1412776"/>
            <a:ext cx="3620495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9230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4D72A65-AD2F-4EE9-B2B9-496217EF0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/>
              <a:t>V.Les</a:t>
            </a:r>
            <a:r>
              <a:rPr lang="fr-FR" dirty="0"/>
              <a:t> résultats du projet iDEAL (1/5)</a:t>
            </a:r>
            <a:endParaRPr lang="en-US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2C629C9-99E5-4513-8395-A11DB394A4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4525963"/>
          </a:xfrm>
        </p:spPr>
        <p:txBody>
          <a:bodyPr/>
          <a:lstStyle/>
          <a:p>
            <a:r>
              <a:rPr lang="fr-FR" dirty="0"/>
              <a:t>A une année d’exécution, le projet iDEAL enregistre des effets importants sur le terrain.</a:t>
            </a:r>
          </a:p>
          <a:p>
            <a:r>
              <a:rPr lang="fr-FR" dirty="0"/>
              <a:t>Le vrai challenge est de renforcer les effets et l’impact du projet à travers le networking, le recueil de bonnes pratiques et le soutien aux jeunes entreprises pour leur créer des marchés potentiels.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0010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1143000"/>
          </a:xfrm>
          <a:solidFill>
            <a:schemeClr val="accent3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sz="3600" b="1" dirty="0" err="1"/>
              <a:t>V.Résultats</a:t>
            </a:r>
            <a:r>
              <a:rPr lang="fr-FR" sz="3600" b="1" dirty="0"/>
              <a:t> I : Mobilisation des jeunes (2/5)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588956" y="1439862"/>
            <a:ext cx="8375531" cy="4869458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lnSpc>
                <a:spcPct val="115000"/>
              </a:lnSpc>
              <a:spcBef>
                <a:spcPts val="0"/>
              </a:spcBef>
              <a:buNone/>
              <a:defRPr/>
            </a:pPr>
            <a:r>
              <a:rPr lang="fr-FR" sz="3000" dirty="0"/>
              <a:t>Plus de 562 jeunes </a:t>
            </a:r>
            <a:r>
              <a:rPr lang="fr-FR" sz="3000" dirty="0" err="1"/>
              <a:t>agripreneurs</a:t>
            </a:r>
            <a:r>
              <a:rPr lang="fr-FR" sz="3000" dirty="0"/>
              <a:t> et agriculteurs, membres de 25 coopératives ont été touchés par les activités de sensibilisation sur un objectif de 350 à travers des sorties de sensibilisation (la région des Hauts Bassins, de la Boucle du Mouhoun et au </a:t>
            </a:r>
            <a:r>
              <a:rPr lang="fr-FR" sz="3000" dirty="0" err="1"/>
              <a:t>Kadiogo</a:t>
            </a:r>
            <a:r>
              <a:rPr lang="fr-FR" sz="3000" dirty="0"/>
              <a:t>)</a:t>
            </a:r>
          </a:p>
          <a:p>
            <a:pPr marL="0" indent="0">
              <a:lnSpc>
                <a:spcPct val="115000"/>
              </a:lnSpc>
              <a:spcBef>
                <a:spcPts val="0"/>
              </a:spcBef>
              <a:buNone/>
              <a:defRPr/>
            </a:pPr>
            <a:endParaRPr lang="fr-FR" sz="3000" dirty="0"/>
          </a:p>
          <a:p>
            <a:pPr marL="0" lvl="0" indent="0">
              <a:lnSpc>
                <a:spcPct val="115000"/>
              </a:lnSpc>
              <a:spcBef>
                <a:spcPts val="0"/>
              </a:spcBef>
              <a:buNone/>
              <a:defRPr/>
            </a:pPr>
            <a:r>
              <a:rPr lang="fr-FR" dirty="0"/>
              <a:t>Formation de 146 </a:t>
            </a:r>
            <a:r>
              <a:rPr lang="fr-FR" dirty="0" err="1"/>
              <a:t>agripreneurs</a:t>
            </a:r>
            <a:r>
              <a:rPr lang="fr-FR" dirty="0"/>
              <a:t> sur un objectif de 100</a:t>
            </a:r>
          </a:p>
          <a:p>
            <a:pPr marL="0" lvl="0" indent="0">
              <a:lnSpc>
                <a:spcPct val="115000"/>
              </a:lnSpc>
              <a:spcBef>
                <a:spcPts val="0"/>
              </a:spcBef>
              <a:buNone/>
              <a:defRPr/>
            </a:pPr>
            <a:endParaRPr lang="fr-FR" dirty="0"/>
          </a:p>
          <a:p>
            <a:pPr marL="0" indent="0">
              <a:lnSpc>
                <a:spcPct val="115000"/>
              </a:lnSpc>
              <a:spcBef>
                <a:spcPts val="0"/>
              </a:spcBef>
              <a:buNone/>
              <a:defRPr/>
            </a:pPr>
            <a:r>
              <a:rPr lang="fr-FR" dirty="0"/>
              <a:t>Sensibilisation de  38 entrepreneurs E-agricoles sur un total de 50 envisagés.</a:t>
            </a:r>
            <a:endParaRPr lang="fr-FR" sz="3600" dirty="0">
              <a:solidFill>
                <a:srgbClr val="000000"/>
              </a:solidFill>
              <a:latin typeface="Times New Roman"/>
              <a:ea typeface="Calibri"/>
            </a:endParaRPr>
          </a:p>
          <a:p>
            <a:pPr marL="0" lvl="0" indent="0">
              <a:lnSpc>
                <a:spcPct val="115000"/>
              </a:lnSpc>
              <a:spcBef>
                <a:spcPts val="0"/>
              </a:spcBef>
              <a:buNone/>
              <a:defRPr/>
            </a:pPr>
            <a:endParaRPr lang="fr-FR" dirty="0"/>
          </a:p>
        </p:txBody>
      </p:sp>
      <p:sp>
        <p:nvSpPr>
          <p:cNvPr id="4" name="Explosion 2 3"/>
          <p:cNvSpPr/>
          <p:nvPr/>
        </p:nvSpPr>
        <p:spPr>
          <a:xfrm>
            <a:off x="84900" y="1561654"/>
            <a:ext cx="504056" cy="504056"/>
          </a:xfrm>
          <a:prstGeom prst="irregularSeal2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xplosion 2 4"/>
          <p:cNvSpPr/>
          <p:nvPr/>
        </p:nvSpPr>
        <p:spPr>
          <a:xfrm>
            <a:off x="89084" y="4257092"/>
            <a:ext cx="504056" cy="504056"/>
          </a:xfrm>
          <a:prstGeom prst="irregularSeal2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xplosion 2 5"/>
          <p:cNvSpPr/>
          <p:nvPr/>
        </p:nvSpPr>
        <p:spPr>
          <a:xfrm>
            <a:off x="56644" y="5157192"/>
            <a:ext cx="504056" cy="504056"/>
          </a:xfrm>
          <a:prstGeom prst="irregularSeal2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72551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856984" cy="1143000"/>
          </a:xfrm>
          <a:solidFill>
            <a:schemeClr val="accent3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sz="3600" b="1" dirty="0" err="1"/>
              <a:t>V.Résultats</a:t>
            </a:r>
            <a:r>
              <a:rPr lang="fr-FR" sz="3600" b="1" dirty="0"/>
              <a:t> II : Renforcement des start-ups et offres de services (3/5)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539999" y="1439863"/>
            <a:ext cx="3856793" cy="453231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FR" dirty="0"/>
              <a:t>Organisation d’un concours Pitch </a:t>
            </a:r>
            <a:r>
              <a:rPr lang="fr-FR" dirty="0" err="1"/>
              <a:t>AgriHack</a:t>
            </a:r>
            <a:r>
              <a:rPr lang="fr-FR" dirty="0"/>
              <a:t> et sélectionner les 3 gagnants </a:t>
            </a:r>
            <a:endParaRPr lang="fr-FR" sz="3600" dirty="0">
              <a:solidFill>
                <a:srgbClr val="000000"/>
              </a:solidFill>
              <a:latin typeface="Times New Roman"/>
              <a:ea typeface="Calibri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FR" dirty="0"/>
              <a:t>17 applications au concours </a:t>
            </a:r>
            <a:endParaRPr lang="fr-FR" sz="3600" dirty="0"/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FR" dirty="0"/>
              <a:t>13 finalistes </a:t>
            </a:r>
            <a:endParaRPr lang="fr-FR" sz="3600" dirty="0"/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FR" dirty="0"/>
              <a:t>4 gagnants </a:t>
            </a: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96792" y="1772816"/>
            <a:ext cx="4290008" cy="3312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8816511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640960" cy="1143000"/>
          </a:xfrm>
          <a:solidFill>
            <a:schemeClr val="accent3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sz="3600" b="1" dirty="0"/>
              <a:t>V. Résultats III : Utilisation des services TIC par les jeunes agripreneurs (4/5)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539998" y="1439863"/>
            <a:ext cx="8229599" cy="4532312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fr-FR" dirty="0"/>
              <a:t>136 jeunes se sont inscrits sur  la plateforme AgriData et en sont utilisateurs sur un objectif de 150.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fr-FR" dirty="0"/>
              <a:t>Des transactions sont réalisées sur la plateforme actuellement.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64126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7503" y="274638"/>
            <a:ext cx="8856983" cy="1143000"/>
          </a:xfrm>
          <a:solidFill>
            <a:schemeClr val="accent3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sz="3600" b="1" dirty="0"/>
              <a:t>V. Résultats  IV : Valorisation des résultats et gestion du projet (5/5)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539998" y="1439863"/>
            <a:ext cx="8424489" cy="4532312"/>
          </a:xfrm>
        </p:spPr>
        <p:txBody>
          <a:bodyPr/>
          <a:lstStyle/>
          <a:p>
            <a:pPr marL="0" indent="0" algn="just">
              <a:buNone/>
            </a:pPr>
            <a:r>
              <a:rPr lang="fr-FR" dirty="0"/>
              <a:t>Après l’atelier de lancement et l’étude de base du projet, nous avons la visibilité en ligne du projet et sa médiatisation à travers les réseaux sociaux.</a:t>
            </a:r>
          </a:p>
          <a:p>
            <a:pPr marL="0" indent="0" algn="just">
              <a:buNone/>
            </a:pPr>
            <a:r>
              <a:rPr lang="fr-FR" dirty="0"/>
              <a:t>Nous avons également la production de vidéos et de newsletters sur papiers.</a:t>
            </a:r>
          </a:p>
        </p:txBody>
      </p:sp>
    </p:spTree>
    <p:extLst>
      <p:ext uri="{BB962C8B-B14F-4D97-AF65-F5344CB8AC3E}">
        <p14:creationId xmlns:p14="http://schemas.microsoft.com/office/powerpoint/2010/main" val="4488023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fr-FR" sz="3600" dirty="0"/>
              <a:t>VI. Les contraintes/problèmes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166018"/>
            <a:ext cx="8640960" cy="4711254"/>
          </a:xfrm>
        </p:spPr>
        <p:txBody>
          <a:bodyPr/>
          <a:lstStyle/>
          <a:p>
            <a:r>
              <a:rPr lang="fr-FR" dirty="0"/>
              <a:t>L’identification et la mobilisation des jeunes agripreneurs ;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dirty="0"/>
              <a:t>La mauvaise qualité de la connexion internet (dans certaines localités pour les formations);</a:t>
            </a:r>
          </a:p>
          <a:p>
            <a:endParaRPr lang="fr-FR" dirty="0"/>
          </a:p>
          <a:p>
            <a:r>
              <a:rPr lang="fr-FR" dirty="0"/>
              <a:t>Faible disponibilité des structures de formation en informatique dans les régions</a:t>
            </a:r>
          </a:p>
          <a:p>
            <a:endParaRPr lang="fr-FR" b="1" dirty="0"/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r>
              <a:rPr lang="fr-FR" dirty="0"/>
              <a:t>I. Projet iDEAL ? (1/5)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68760"/>
            <a:ext cx="8363272" cy="4857403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fr-FR" dirty="0"/>
              <a:t>Projet Innovation, Développement Agricole et Liens vers le marché pour les jeunes au Burkina Faso (</a:t>
            </a:r>
            <a:r>
              <a:rPr lang="fr-FR" dirty="0" err="1"/>
              <a:t>iDEAL</a:t>
            </a:r>
            <a:r>
              <a:rPr lang="fr-FR" dirty="0"/>
              <a:t> – Burkina).</a:t>
            </a:r>
          </a:p>
          <a:p>
            <a:pPr marL="0" indent="0">
              <a:buNone/>
            </a:pPr>
            <a:r>
              <a:rPr lang="fr-FR" dirty="0"/>
              <a:t>Le présent projet entend mobiliser les technologies numériques pour renforcer l’entrepreneuriat agricole au Burkina. Il met l’accent sur la collaboration technique et commerciale entre jeunes agriculteurs/agripreneurs et jeunes entrepreneurs offrant des services TIC pour l’agriculture (entrepreneurs e-agricoles).</a:t>
            </a:r>
          </a:p>
          <a:p>
            <a:endParaRPr lang="fr-FR" dirty="0"/>
          </a:p>
          <a:p>
            <a:endParaRPr lang="fr-FR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7016" y="404664"/>
            <a:ext cx="8677472" cy="720080"/>
          </a:xfrm>
        </p:spPr>
        <p:txBody>
          <a:bodyPr>
            <a:noAutofit/>
          </a:bodyPr>
          <a:lstStyle/>
          <a:p>
            <a:pPr algn="l"/>
            <a:r>
              <a:rPr lang="fr-FR" sz="3200" dirty="0"/>
              <a:t>VII. Mesures correctives prises (1/1)</a:t>
            </a: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4543255"/>
              </p:ext>
            </p:extLst>
          </p:nvPr>
        </p:nvGraphicFramePr>
        <p:xfrm>
          <a:off x="287016" y="1176049"/>
          <a:ext cx="8677472" cy="441319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1409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65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947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100" b="1" dirty="0"/>
                        <a:t>Difficultés </a:t>
                      </a:r>
                      <a:endParaRPr lang="fr-FR" sz="2100" b="1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100" dirty="0"/>
                        <a:t>Mesures correctives</a:t>
                      </a:r>
                      <a:endParaRPr lang="fr-FR" sz="2100" strike="sngStrike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3409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100" dirty="0"/>
                        <a:t>Identification et la mobilisation des jeunes agripreneurs </a:t>
                      </a:r>
                      <a:endParaRPr lang="fr-FR" sz="21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100" dirty="0"/>
                        <a:t>Les Directions régionales de l’agriculture ont été mises à contribution pour lever certaines contraintes de mobilisation </a:t>
                      </a:r>
                      <a:endParaRPr lang="fr-FR" sz="21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7426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100" dirty="0"/>
                        <a:t>Mauvaise qualité de la connexion dans les régions couvertes par le projet </a:t>
                      </a:r>
                      <a:endParaRPr lang="fr-FR" sz="21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100" dirty="0"/>
                        <a:t>Regroupement de certains agripreneurs à Ouagadougou pour bénéficier de la connexion de la capitale </a:t>
                      </a:r>
                      <a:endParaRPr lang="fr-FR" sz="21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25359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100" dirty="0"/>
                        <a:t>Faible disponibilité des structures de formation en informatique dans les régions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100" dirty="0"/>
                        <a:t>Location d’ordinateurs d’appoint </a:t>
                      </a:r>
                      <a:endParaRPr lang="fr-FR" sz="21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/>
              <a:t>VIII.Les</a:t>
            </a:r>
            <a:r>
              <a:rPr lang="fr-FR" dirty="0"/>
              <a:t> acquis du Projet (1/1)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412777"/>
            <a:ext cx="8856984" cy="4536504"/>
          </a:xfrm>
        </p:spPr>
        <p:txBody>
          <a:bodyPr/>
          <a:lstStyle/>
          <a:p>
            <a:r>
              <a:rPr lang="fr-FR" dirty="0"/>
              <a:t>L’appropriation du projet </a:t>
            </a:r>
            <a:r>
              <a:rPr lang="fr-FR" dirty="0" err="1"/>
              <a:t>iDEAL</a:t>
            </a:r>
            <a:r>
              <a:rPr lang="fr-FR" dirty="0"/>
              <a:t> par les  bénéficiaires ;</a:t>
            </a:r>
          </a:p>
          <a:p>
            <a:r>
              <a:rPr lang="fr-FR" dirty="0"/>
              <a:t>L’écoulement des produits céréaliers de certains bénéficiaires à travers l’utilisation de la plateforme AgriData et les réseaux sociaux (Facebook et WhatsApp);</a:t>
            </a:r>
          </a:p>
          <a:p>
            <a:r>
              <a:rPr lang="fr-FR" dirty="0"/>
              <a:t>La mise en place des jeunes en réseaux; </a:t>
            </a:r>
          </a:p>
          <a:p>
            <a:r>
              <a:rPr lang="fr-FR" dirty="0"/>
              <a:t>L’implication des nouveaux partenaires. </a:t>
            </a:r>
          </a:p>
          <a:p>
            <a:pPr algn="l"/>
            <a:endParaRPr lang="fr-FR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DA432AB-E164-4B2B-BF2B-D4F83C9E1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720080"/>
          </a:xfrm>
        </p:spPr>
        <p:txBody>
          <a:bodyPr>
            <a:normAutofit fontScale="90000"/>
          </a:bodyPr>
          <a:lstStyle/>
          <a:p>
            <a:pPr algn="l"/>
            <a:r>
              <a:rPr lang="fr-FR" dirty="0"/>
              <a:t>XIX. Les recommandations</a:t>
            </a:r>
            <a:endParaRPr lang="en-US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0A840DD-E3D0-491E-A3F5-70B859DEAF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340768"/>
            <a:ext cx="8784976" cy="4536504"/>
          </a:xfrm>
        </p:spPr>
        <p:txBody>
          <a:bodyPr>
            <a:normAutofit fontScale="85000" lnSpcReduction="10000"/>
          </a:bodyPr>
          <a:lstStyle/>
          <a:p>
            <a:r>
              <a:rPr lang="fr-FR" dirty="0"/>
              <a:t>La mise en œuvre du projet nous a permis de connaître la nécessité de l’utilisation des TIC dans le secteur agricole Burkinabè. Mais il sied de travailler à lever certaines contraintes qui peuvent compromettre sa pleine utilisation:</a:t>
            </a:r>
          </a:p>
          <a:p>
            <a:pPr lvl="0"/>
            <a:r>
              <a:rPr lang="fr-FR" dirty="0"/>
              <a:t>L’accessibilité ;</a:t>
            </a:r>
            <a:endParaRPr lang="en-US" dirty="0"/>
          </a:p>
          <a:p>
            <a:pPr lvl="0"/>
            <a:r>
              <a:rPr lang="fr-FR" dirty="0"/>
              <a:t>La peur de la technologie ;</a:t>
            </a:r>
            <a:endParaRPr lang="en-US" dirty="0"/>
          </a:p>
          <a:p>
            <a:pPr lvl="0"/>
            <a:r>
              <a:rPr lang="fr-FR" dirty="0"/>
              <a:t>La réticence à la technologie jugée peu fiable ;</a:t>
            </a:r>
            <a:endParaRPr lang="en-US" dirty="0"/>
          </a:p>
          <a:p>
            <a:pPr lvl="0"/>
            <a:r>
              <a:rPr lang="fr-FR" dirty="0"/>
              <a:t>Les coûts d’accès ;</a:t>
            </a:r>
            <a:endParaRPr lang="en-US" dirty="0"/>
          </a:p>
          <a:p>
            <a:pPr lvl="0"/>
            <a:r>
              <a:rPr lang="fr-FR" dirty="0"/>
              <a:t>Diversité des technologiques.</a:t>
            </a:r>
            <a:endParaRPr lang="en-US" dirty="0"/>
          </a:p>
          <a:p>
            <a:pPr marL="0" indent="0">
              <a:buNone/>
            </a:pPr>
            <a:r>
              <a:rPr lang="fr-FR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35982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186E5421-A7F3-4355-AF21-E2EB11D739C4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6232" y="2234813"/>
            <a:ext cx="4566248" cy="299438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697752" y="332656"/>
            <a:ext cx="805071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4000" dirty="0"/>
              <a:t>MERCI POUR VOTRE AIMABLE ATTENTION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697752" y="2234813"/>
            <a:ext cx="3600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/>
              <a:t>http://ideal.yam-pukri.org</a:t>
            </a:r>
          </a:p>
        </p:txBody>
      </p:sp>
      <p:sp>
        <p:nvSpPr>
          <p:cNvPr id="3" name="Rectangle 2"/>
          <p:cNvSpPr/>
          <p:nvPr/>
        </p:nvSpPr>
        <p:spPr>
          <a:xfrm>
            <a:off x="697752" y="1840180"/>
            <a:ext cx="29184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/>
              <a:t>ideal@yam-pukri.org </a:t>
            </a:r>
          </a:p>
        </p:txBody>
      </p:sp>
      <p:sp>
        <p:nvSpPr>
          <p:cNvPr id="7" name="Rectangle 6"/>
          <p:cNvSpPr/>
          <p:nvPr/>
        </p:nvSpPr>
        <p:spPr>
          <a:xfrm>
            <a:off x="855432" y="3738120"/>
            <a:ext cx="350054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/>
              <a:t>Tel   70635469</a:t>
            </a:r>
          </a:p>
          <a:p>
            <a:endParaRPr lang="fr-FR" sz="2400" b="1" dirty="0"/>
          </a:p>
          <a:p>
            <a:r>
              <a:rPr lang="fr-FR" sz="2400" b="1" dirty="0"/>
              <a:t>WHATSAPP: </a:t>
            </a:r>
          </a:p>
          <a:p>
            <a:r>
              <a:rPr lang="fr-FR" sz="2400" b="1" dirty="0"/>
              <a:t>70 02 81 74</a:t>
            </a:r>
          </a:p>
          <a:p>
            <a:r>
              <a:rPr lang="fr-FR" sz="2400" b="1" dirty="0"/>
              <a:t>76 15 85 95  </a:t>
            </a:r>
          </a:p>
        </p:txBody>
      </p:sp>
      <p:sp>
        <p:nvSpPr>
          <p:cNvPr id="5" name="Rectangle 4"/>
          <p:cNvSpPr/>
          <p:nvPr/>
        </p:nvSpPr>
        <p:spPr>
          <a:xfrm>
            <a:off x="681800" y="2696478"/>
            <a:ext cx="33645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/>
              <a:t>http://www.agridata.bf/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r>
              <a:rPr lang="fr-FR" dirty="0"/>
              <a:t>I. Projet iDEAL ? (2/5)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196752"/>
            <a:ext cx="8640960" cy="4929411"/>
          </a:xfrm>
        </p:spPr>
        <p:txBody>
          <a:bodyPr>
            <a:normAutofit fontScale="92500" lnSpcReduction="20000"/>
          </a:bodyPr>
          <a:lstStyle/>
          <a:p>
            <a:r>
              <a:rPr lang="fr-FR" dirty="0"/>
              <a:t>Le projet vise à accélérer l’accès au marché et le développement de l’entrepreneuriat agricole par l’usage des TIC au Burkina-Faso. </a:t>
            </a:r>
          </a:p>
          <a:p>
            <a:r>
              <a:rPr lang="fr-FR" dirty="0"/>
              <a:t>D’une durée de deux (02) ans, le projet a pour objectifs spécifiques de : </a:t>
            </a:r>
          </a:p>
          <a:p>
            <a:endParaRPr lang="fr-FR" dirty="0"/>
          </a:p>
          <a:p>
            <a:pPr lvl="1"/>
            <a:r>
              <a:rPr lang="fr-FR" dirty="0"/>
              <a:t>Renforcer l’utilisation des TIC par les jeunes agripreneurs et agriculteurs pour développer leur accès au marché ; </a:t>
            </a:r>
          </a:p>
          <a:p>
            <a:pPr lvl="1">
              <a:buNone/>
            </a:pPr>
            <a:endParaRPr lang="fr-FR" dirty="0"/>
          </a:p>
          <a:p>
            <a:pPr lvl="1"/>
            <a:r>
              <a:rPr lang="fr-FR" dirty="0"/>
              <a:t>Renforcer l’offre de services TIC par les jeunes entrepreneurs e-agricoles afin qu’ils puissent mieux servir les agripreneurs et agriculteurs.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D76B39E-7BAE-44FA-9C49-D8735BEDF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I. Projet iDEAL .Pourquoi? (3/5)</a:t>
            </a:r>
            <a:endParaRPr lang="en-US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BCC4F6A-D36A-4E98-A926-16C8B03BDD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124744"/>
            <a:ext cx="8784976" cy="5001419"/>
          </a:xfrm>
        </p:spPr>
        <p:txBody>
          <a:bodyPr>
            <a:normAutofit fontScale="92500" lnSpcReduction="20000"/>
          </a:bodyPr>
          <a:lstStyle/>
          <a:p>
            <a:r>
              <a:rPr lang="fr-FR" b="1" u="sng" dirty="0"/>
              <a:t>Problèmes adressés:</a:t>
            </a:r>
          </a:p>
          <a:p>
            <a:pPr lvl="0"/>
            <a:r>
              <a:rPr lang="fr-FR" dirty="0"/>
              <a:t>Faible capacité des jeunes agriculteurs/agripreneurs en utilisation des TIC; </a:t>
            </a:r>
            <a:endParaRPr lang="en-US" dirty="0"/>
          </a:p>
          <a:p>
            <a:pPr lvl="0"/>
            <a:r>
              <a:rPr lang="fr-FR" dirty="0"/>
              <a:t>Faiblesse de l'accès au marché et au service de conseils efficaces pour les jeunes  agriculteurs / agripreneurs; </a:t>
            </a:r>
            <a:endParaRPr lang="en-US" dirty="0"/>
          </a:p>
          <a:p>
            <a:pPr lvl="0"/>
            <a:r>
              <a:rPr lang="fr-FR" dirty="0"/>
              <a:t>Faible capacité des jeunes innovateurs TIC à fournir des services agricoles basés sur les     TIC; </a:t>
            </a:r>
            <a:endParaRPr lang="en-US" dirty="0"/>
          </a:p>
          <a:p>
            <a:pPr lvl="0"/>
            <a:r>
              <a:rPr lang="fr-FR" dirty="0"/>
              <a:t>Faibles capacités entrepreneuriales des agripreneurs; </a:t>
            </a:r>
            <a:endParaRPr lang="en-US" dirty="0"/>
          </a:p>
          <a:p>
            <a:pPr lvl="0"/>
            <a:r>
              <a:rPr lang="fr-FR" dirty="0"/>
              <a:t>Faibles connaissances sur les innovations TIC pour l'agro-alimentaire au Burkina Faso.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63661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F6ED5FD-0F19-4BC3-9BED-2CC730FCC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I. Projet iDEAL : Objectifs (4/5)</a:t>
            </a:r>
            <a:endParaRPr lang="en-US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CBE90A6-D42C-4098-923A-50EFA4C70D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196752"/>
            <a:ext cx="8856984" cy="4929411"/>
          </a:xfrm>
        </p:spPr>
        <p:txBody>
          <a:bodyPr>
            <a:normAutofit fontScale="92500" lnSpcReduction="20000"/>
          </a:bodyPr>
          <a:lstStyle/>
          <a:p>
            <a:r>
              <a:rPr lang="fr-FR" b="1" dirty="0"/>
              <a:t>Objectif général : </a:t>
            </a:r>
            <a:r>
              <a:rPr lang="fr-FR" dirty="0"/>
              <a:t>Accélérer l’accès au marché et le développement de l’entrepreneuriat agricole par l’usage des TIC au Burkina Faso</a:t>
            </a:r>
            <a:endParaRPr lang="en-US" dirty="0"/>
          </a:p>
          <a:p>
            <a:pPr marL="0" indent="0">
              <a:buNone/>
            </a:pPr>
            <a:r>
              <a:rPr lang="fr-FR" dirty="0"/>
              <a:t> </a:t>
            </a:r>
            <a:endParaRPr lang="en-US" dirty="0"/>
          </a:p>
          <a:p>
            <a:r>
              <a:rPr lang="fr-FR" b="1" dirty="0"/>
              <a:t>Objectifs spécifiques :</a:t>
            </a:r>
            <a:endParaRPr lang="en-US" dirty="0"/>
          </a:p>
          <a:p>
            <a:pPr lvl="0"/>
            <a:r>
              <a:rPr lang="fr-FR" dirty="0"/>
              <a:t>OS1 : Renforcer l'utilisation des TIC par les jeunes agripreneurs et agriculteurs pour développer leur accès au marché;</a:t>
            </a:r>
            <a:endParaRPr lang="en-US" b="1" dirty="0"/>
          </a:p>
          <a:p>
            <a:pPr lvl="0"/>
            <a:r>
              <a:rPr lang="fr-FR" dirty="0"/>
              <a:t>OS2 : Renforcer l'offre de services TIC par les jeunes entrepreneurs e-agricoles afin qu’ils puissent mieux servir les agripreneurs et agriculteurs</a:t>
            </a: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741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089E1C0-213D-4E2D-8FF4-77D0200847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404664"/>
            <a:ext cx="8435280" cy="720080"/>
          </a:xfrm>
        </p:spPr>
        <p:txBody>
          <a:bodyPr>
            <a:normAutofit fontScale="90000"/>
          </a:bodyPr>
          <a:lstStyle/>
          <a:p>
            <a:r>
              <a:rPr lang="fr-FR" dirty="0"/>
              <a:t>I. Projet iDEAL : Les bénéficiaires  (5/5)</a:t>
            </a:r>
            <a:endParaRPr lang="en-US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FBFE1F8-D2E0-456A-802A-5AAA14A5EF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600200"/>
            <a:ext cx="8640960" cy="4525963"/>
          </a:xfrm>
        </p:spPr>
        <p:txBody>
          <a:bodyPr/>
          <a:lstStyle/>
          <a:p>
            <a:pPr marL="457200" lvl="1" indent="0">
              <a:buNone/>
            </a:pPr>
            <a:r>
              <a:rPr lang="fr-FR" dirty="0"/>
              <a:t>Deux grands groupes composent les bénéficiaires du projet IDEAL. Ce sont :</a:t>
            </a:r>
          </a:p>
          <a:p>
            <a:pPr marL="457200" lvl="1" indent="0">
              <a:buNone/>
            </a:pPr>
            <a:endParaRPr lang="fr-FR" dirty="0"/>
          </a:p>
          <a:p>
            <a:pPr marL="457200" lvl="1" indent="0">
              <a:buNone/>
            </a:pPr>
            <a:r>
              <a:rPr lang="fr-FR" dirty="0"/>
              <a:t>•	Les jeunes entrepreneurs agricoles, membres de coopératives agricoles et entreprises agricoles ;</a:t>
            </a:r>
          </a:p>
          <a:p>
            <a:pPr marL="457200" lvl="1" indent="0">
              <a:buNone/>
            </a:pPr>
            <a:endParaRPr lang="fr-FR" dirty="0"/>
          </a:p>
          <a:p>
            <a:pPr marL="457200" lvl="1" indent="0">
              <a:buNone/>
            </a:pPr>
            <a:r>
              <a:rPr lang="fr-FR" dirty="0"/>
              <a:t>•	Les jeunes entrepreneurs TIC spécialisés dans l’offre de services agricoles (entrepreneurs e-agricoles).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5893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01D934E-3C5A-4D36-BC7D-02940C46A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404664"/>
            <a:ext cx="8640960" cy="648072"/>
          </a:xfrm>
        </p:spPr>
        <p:txBody>
          <a:bodyPr>
            <a:normAutofit/>
          </a:bodyPr>
          <a:lstStyle/>
          <a:p>
            <a:r>
              <a:rPr lang="fr-FR" sz="3600" dirty="0"/>
              <a:t>I. </a:t>
            </a:r>
            <a:r>
              <a:rPr lang="fr-FR" sz="3200" dirty="0"/>
              <a:t>Projet iDEAL Les composantes/activités (6/6)</a:t>
            </a:r>
            <a:endParaRPr lang="en-US" sz="35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57FA756-7CBB-478D-812C-9C8D49DAD7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124744"/>
            <a:ext cx="8784976" cy="500141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fr-FR" dirty="0"/>
              <a:t>Mobilisation des jeunes agriculteurs, agripreneurs et formations de base</a:t>
            </a:r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r>
              <a:rPr lang="fr-FR" dirty="0"/>
              <a:t>Accompagnement des start-ups pour l’offre des services TIC aux agripreneurs/agriculteurs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r-FR" dirty="0"/>
              <a:t>Utilisation des services TIC par les jeunes agripreneurs et agriculteurs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r-FR" dirty="0"/>
              <a:t>Valorisation des résultats et gestion du projet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793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II. Résultats attendus du projet (1/2)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1268760"/>
            <a:ext cx="8928992" cy="489654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fr-FR" sz="4400" dirty="0"/>
              <a:t>Quatre grands résultats sont attendus de la mise œuvre du projet iDEAL :</a:t>
            </a:r>
          </a:p>
          <a:p>
            <a:pPr algn="l"/>
            <a:r>
              <a:rPr lang="fr-FR" sz="4400" dirty="0">
                <a:solidFill>
                  <a:srgbClr val="FF0000"/>
                </a:solidFill>
              </a:rPr>
              <a:t>R1</a:t>
            </a:r>
            <a:r>
              <a:rPr lang="fr-FR" sz="4400" dirty="0"/>
              <a:t>: Au moins 350 jeunes agripreneurs/agriculteurs ont utilisé un service TIC pour accéder aux prix du marché des produits vivriers ; </a:t>
            </a:r>
          </a:p>
          <a:p>
            <a:pPr algn="l"/>
            <a:r>
              <a:rPr lang="fr-FR" sz="4400" dirty="0">
                <a:solidFill>
                  <a:srgbClr val="FF0000"/>
                </a:solidFill>
              </a:rPr>
              <a:t>R2</a:t>
            </a:r>
            <a:r>
              <a:rPr lang="fr-FR" sz="4400" dirty="0"/>
              <a:t> : Les compétences de 50 innovateurs et entrepreneurs e-agricoles (dont des représentants de 10 entreprises) à offrir des services aux agriculteurs/agripreneurs ont été renforcées.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8712968" cy="720080"/>
          </a:xfrm>
        </p:spPr>
        <p:txBody>
          <a:bodyPr>
            <a:normAutofit fontScale="90000"/>
          </a:bodyPr>
          <a:lstStyle/>
          <a:p>
            <a:r>
              <a:rPr lang="fr-FR" dirty="0"/>
              <a:t>II. Les résultats attendus du projet( 2/2)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268761"/>
            <a:ext cx="8712968" cy="4320480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R3</a:t>
            </a:r>
            <a:r>
              <a:rPr lang="fr-FR" dirty="0"/>
              <a:t> : Les capacités d’utilisation des TIC pour l’agribusiness d’au moins 100 jeunes (dont des membres de coopératives/entreprises agricoles) ont été renforcées ;</a:t>
            </a:r>
          </a:p>
          <a:p>
            <a:r>
              <a:rPr lang="fr-FR" dirty="0">
                <a:solidFill>
                  <a:srgbClr val="FF0000"/>
                </a:solidFill>
              </a:rPr>
              <a:t>R4 </a:t>
            </a:r>
            <a:r>
              <a:rPr lang="fr-FR" dirty="0"/>
              <a:t>: L’écosystème de l’offre de services TIC pour le secteur agricole (nouvelles apps; meilleure collaboration entre les acteurs, connaissance des enjeux) est mieux développé.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11618</TotalTime>
  <Words>1130</Words>
  <Application>Microsoft Office PowerPoint</Application>
  <PresentationFormat>Affichage à l'écran (4:3)</PresentationFormat>
  <Paragraphs>124</Paragraphs>
  <Slides>23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29" baseType="lpstr">
      <vt:lpstr>Aharoni</vt:lpstr>
      <vt:lpstr>Arial</vt:lpstr>
      <vt:lpstr>Calibri</vt:lpstr>
      <vt:lpstr>Times New Roman</vt:lpstr>
      <vt:lpstr>Wingdings</vt:lpstr>
      <vt:lpstr>Thème Office</vt:lpstr>
      <vt:lpstr>Présentation du projet iDEAL Burkina </vt:lpstr>
      <vt:lpstr>I. Projet iDEAL ? (1/5)</vt:lpstr>
      <vt:lpstr>I. Projet iDEAL ? (2/5)</vt:lpstr>
      <vt:lpstr>I. Projet iDEAL .Pourquoi? (3/5)</vt:lpstr>
      <vt:lpstr>I. Projet iDEAL : Objectifs (4/5)</vt:lpstr>
      <vt:lpstr>I. Projet iDEAL : Les bénéficiaires  (5/5)</vt:lpstr>
      <vt:lpstr>I. Projet iDEAL Les composantes/activités (6/6)</vt:lpstr>
      <vt:lpstr>II. Résultats attendus du projet (1/2) </vt:lpstr>
      <vt:lpstr>II. Les résultats attendus du projet( 2/2)</vt:lpstr>
      <vt:lpstr>III.Acteurs principaux et services offerts par le projet</vt:lpstr>
      <vt:lpstr>Présentation PowerPoint</vt:lpstr>
      <vt:lpstr>IV. Les raisons d’utilisation des TIC (/2)</vt:lpstr>
      <vt:lpstr>IV. Les raisons d’utilisation des TIC (2/2)</vt:lpstr>
      <vt:lpstr>V.Les résultats du projet iDEAL (1/5)</vt:lpstr>
      <vt:lpstr>V.Résultats I : Mobilisation des jeunes (2/5)</vt:lpstr>
      <vt:lpstr>V.Résultats II : Renforcement des start-ups et offres de services (3/5)</vt:lpstr>
      <vt:lpstr>V. Résultats III : Utilisation des services TIC par les jeunes agripreneurs (4/5)</vt:lpstr>
      <vt:lpstr>V. Résultats  IV : Valorisation des résultats et gestion du projet (5/5)</vt:lpstr>
      <vt:lpstr>VI. Les contraintes/problèmes</vt:lpstr>
      <vt:lpstr>VII. Mesures correctives prises (1/1)</vt:lpstr>
      <vt:lpstr>VIII.Les acquis du Projet (1/1) </vt:lpstr>
      <vt:lpstr>XIX. Les recommandations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ada</dc:creator>
  <cp:lastModifiedBy>CEAS</cp:lastModifiedBy>
  <cp:revision>79</cp:revision>
  <dcterms:created xsi:type="dcterms:W3CDTF">2019-06-13T16:19:08Z</dcterms:created>
  <dcterms:modified xsi:type="dcterms:W3CDTF">2019-07-24T11:27:45Z</dcterms:modified>
</cp:coreProperties>
</file>